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 id="2147483661" r:id="rId5"/>
  </p:sldMasterIdLst>
  <p:notesMasterIdLst>
    <p:notesMasterId r:id="rId50"/>
  </p:notesMasterIdLst>
  <p:sldIdLst>
    <p:sldId id="2931" r:id="rId6"/>
    <p:sldId id="2932" r:id="rId7"/>
    <p:sldId id="321" r:id="rId8"/>
    <p:sldId id="2958" r:id="rId9"/>
    <p:sldId id="2933" r:id="rId10"/>
    <p:sldId id="259" r:id="rId11"/>
    <p:sldId id="260" r:id="rId12"/>
    <p:sldId id="293" r:id="rId13"/>
    <p:sldId id="2934" r:id="rId14"/>
    <p:sldId id="262" r:id="rId15"/>
    <p:sldId id="2935" r:id="rId16"/>
    <p:sldId id="2936" r:id="rId17"/>
    <p:sldId id="294" r:id="rId18"/>
    <p:sldId id="297" r:id="rId19"/>
    <p:sldId id="2937" r:id="rId20"/>
    <p:sldId id="2938" r:id="rId21"/>
    <p:sldId id="2939" r:id="rId22"/>
    <p:sldId id="2940" r:id="rId23"/>
    <p:sldId id="2942" r:id="rId24"/>
    <p:sldId id="2943" r:id="rId25"/>
    <p:sldId id="2944" r:id="rId26"/>
    <p:sldId id="2945" r:id="rId27"/>
    <p:sldId id="2946" r:id="rId28"/>
    <p:sldId id="2947" r:id="rId29"/>
    <p:sldId id="2948" r:id="rId30"/>
    <p:sldId id="2949" r:id="rId31"/>
    <p:sldId id="2950" r:id="rId32"/>
    <p:sldId id="2951" r:id="rId33"/>
    <p:sldId id="2952" r:id="rId34"/>
    <p:sldId id="2953" r:id="rId35"/>
    <p:sldId id="2954" r:id="rId36"/>
    <p:sldId id="2955" r:id="rId37"/>
    <p:sldId id="2956" r:id="rId38"/>
    <p:sldId id="2957" r:id="rId39"/>
    <p:sldId id="430" r:id="rId40"/>
    <p:sldId id="2888" r:id="rId41"/>
    <p:sldId id="2890" r:id="rId42"/>
    <p:sldId id="2891" r:id="rId43"/>
    <p:sldId id="2897" r:id="rId44"/>
    <p:sldId id="2895" r:id="rId45"/>
    <p:sldId id="2896" r:id="rId46"/>
    <p:sldId id="2959" r:id="rId47"/>
    <p:sldId id="377" r:id="rId48"/>
    <p:sldId id="2930" r:id="rId49"/>
  </p:sldIdLst>
  <p:sldSz cx="18288000" cy="10287000"/>
  <p:notesSz cx="9144000" cy="6858000"/>
  <p:embeddedFontLst>
    <p:embeddedFont>
      <p:font typeface="Aptos" panose="020B0004020202020204" pitchFamily="34" charset="0"/>
      <p:regular r:id="rId51"/>
      <p:bold r:id="rId52"/>
      <p:italic r:id="rId53"/>
      <p:boldItalic r:id="rId54"/>
    </p:embeddedFont>
    <p:embeddedFont>
      <p:font typeface="Calibri" panose="020F0502020204030204" pitchFamily="34" charset="0"/>
      <p:regular r:id="rId55"/>
      <p:bold r:id="rId56"/>
      <p:italic r:id="rId57"/>
      <p:boldItalic r:id="rId58"/>
    </p:embeddedFont>
    <p:embeddedFont>
      <p:font typeface="Constantia" panose="02030602050306030303" pitchFamily="18" charset="0"/>
      <p:regular r:id="rId59"/>
      <p:bold r:id="rId60"/>
      <p:italic r:id="rId61"/>
      <p:boldItalic r:id="rId62"/>
    </p:embeddedFont>
    <p:embeddedFont>
      <p:font typeface="Montserrat" pitchFamily="2" charset="77"/>
      <p:regular r:id="rId63"/>
      <p:bold r:id="rId64"/>
      <p:italic r:id="rId65"/>
      <p:boldItalic r:id="rId66"/>
    </p:embeddedFont>
    <p:embeddedFont>
      <p:font typeface="Palatino Linotype" panose="02040502050505030304" pitchFamily="18" charset="0"/>
      <p:regular r:id="rId67"/>
      <p:bold r:id="rId68"/>
      <p:italic r:id="rId69"/>
      <p:boldItalic r:id="rId70"/>
    </p:embeddedFont>
    <p:embeddedFont>
      <p:font typeface="Poppins" pitchFamily="2" charset="77"/>
      <p:regular r:id="rId71"/>
      <p:bold r:id="rId72"/>
      <p:italic r:id="rId73"/>
      <p:boldItalic r:id="rId74"/>
    </p:embeddedFont>
    <p:embeddedFont>
      <p:font typeface="Source Sans Pro" panose="020B0503030403020204" pitchFamily="34" charset="0"/>
      <p:regular r:id="rId75"/>
      <p:bold r:id="rId76"/>
      <p:italic r:id="rId77"/>
      <p:boldItalic r:id="rId7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936" autoAdjust="0"/>
    <p:restoredTop sz="85704" autoAdjust="0"/>
  </p:normalViewPr>
  <p:slideViewPr>
    <p:cSldViewPr>
      <p:cViewPr varScale="1">
        <p:scale>
          <a:sx n="70" d="100"/>
          <a:sy n="70" d="100"/>
        </p:scale>
        <p:origin x="760"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font" Target="fonts/font13.fntdata"/><Relationship Id="rId68" Type="http://schemas.openxmlformats.org/officeDocument/2006/relationships/font" Target="fonts/font18.fntdata"/><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font" Target="fonts/font3.fntdata"/><Relationship Id="rId58" Type="http://schemas.openxmlformats.org/officeDocument/2006/relationships/font" Target="fonts/font8.fntdata"/><Relationship Id="rId74" Type="http://schemas.openxmlformats.org/officeDocument/2006/relationships/font" Target="fonts/font24.fntdata"/><Relationship Id="rId79" Type="http://schemas.openxmlformats.org/officeDocument/2006/relationships/presProps" Target="presProps.xml"/><Relationship Id="rId5" Type="http://schemas.openxmlformats.org/officeDocument/2006/relationships/slideMaster" Target="slideMasters/slideMaster2.xml"/><Relationship Id="rId61" Type="http://schemas.openxmlformats.org/officeDocument/2006/relationships/font" Target="fonts/font11.fntdata"/><Relationship Id="rId82" Type="http://schemas.openxmlformats.org/officeDocument/2006/relationships/tableStyles" Target="tableStyle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font" Target="fonts/font19.fntdata"/><Relationship Id="rId77" Type="http://schemas.openxmlformats.org/officeDocument/2006/relationships/font" Target="fonts/font27.fntdata"/><Relationship Id="rId8" Type="http://schemas.openxmlformats.org/officeDocument/2006/relationships/slide" Target="slides/slide3.xml"/><Relationship Id="rId51" Type="http://schemas.openxmlformats.org/officeDocument/2006/relationships/font" Target="fonts/font1.fntdata"/><Relationship Id="rId72" Type="http://schemas.openxmlformats.org/officeDocument/2006/relationships/font" Target="fonts/font22.fntdata"/><Relationship Id="rId80"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font" Target="fonts/font20.fntdata"/><Relationship Id="rId75" Type="http://schemas.openxmlformats.org/officeDocument/2006/relationships/font" Target="fonts/font25.fntdata"/><Relationship Id="rId83"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font" Target="fonts/font7.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73" Type="http://schemas.openxmlformats.org/officeDocument/2006/relationships/font" Target="fonts/font23.fntdata"/><Relationship Id="rId78" Type="http://schemas.openxmlformats.org/officeDocument/2006/relationships/font" Target="fonts/font28.fntdata"/><Relationship Id="rId8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notesMaster" Target="notesMasters/notesMaster1.xml"/><Relationship Id="rId55" Type="http://schemas.openxmlformats.org/officeDocument/2006/relationships/font" Target="fonts/font5.fntdata"/><Relationship Id="rId76" Type="http://schemas.openxmlformats.org/officeDocument/2006/relationships/font" Target="fonts/font26.fntdata"/><Relationship Id="rId7" Type="http://schemas.openxmlformats.org/officeDocument/2006/relationships/slide" Target="slides/slide2.xml"/><Relationship Id="rId71" Type="http://schemas.openxmlformats.org/officeDocument/2006/relationships/font" Target="fonts/font21.fntdata"/><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font" Target="fonts/font16.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anhpham" userId="e09b7f2e-ef3d-45a2-a8b8-d685b023596c" providerId="ADAL" clId="{7A6F8897-BFA6-2848-B514-EC2B11CCF4E2}"/>
    <pc:docChg chg="modSld">
      <pc:chgData name="Thanhpham" userId="e09b7f2e-ef3d-45a2-a8b8-d685b023596c" providerId="ADAL" clId="{7A6F8897-BFA6-2848-B514-EC2B11CCF4E2}" dt="2024-05-09T14:35:04.004" v="6" actId="14100"/>
      <pc:docMkLst>
        <pc:docMk/>
      </pc:docMkLst>
      <pc:sldChg chg="modSp mod">
        <pc:chgData name="Thanhpham" userId="e09b7f2e-ef3d-45a2-a8b8-d685b023596c" providerId="ADAL" clId="{7A6F8897-BFA6-2848-B514-EC2B11CCF4E2}" dt="2024-05-09T14:35:04.004" v="6" actId="14100"/>
        <pc:sldMkLst>
          <pc:docMk/>
          <pc:sldMk cId="4163942101" sldId="2947"/>
        </pc:sldMkLst>
        <pc:spChg chg="mod">
          <ac:chgData name="Thanhpham" userId="e09b7f2e-ef3d-45a2-a8b8-d685b023596c" providerId="ADAL" clId="{7A6F8897-BFA6-2848-B514-EC2B11CCF4E2}" dt="2024-05-09T14:35:04.004" v="6" actId="14100"/>
          <ac:spMkLst>
            <pc:docMk/>
            <pc:sldMk cId="4163942101" sldId="2947"/>
            <ac:spMk id="16" creationId="{C46514A3-3212-C07B-A9AC-8E7FE7D7E7AE}"/>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F9C8C7-F07E-C744-8C6F-9B7194EF2F98}"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D20459F7-8EDB-1546-8AD9-1511FA559B18}">
      <dgm:prSet phldrT="[Text]" phldr="1" custT="1"/>
      <dgm:spPr>
        <a:solidFill>
          <a:schemeClr val="bg2"/>
        </a:solidFill>
        <a:ln>
          <a:solidFill>
            <a:srgbClr val="467A78"/>
          </a:solidFill>
        </a:ln>
      </dgm:spPr>
      <dgm:t>
        <a:bodyPr/>
        <a:lstStyle/>
        <a:p>
          <a:endParaRPr lang="en-GB" sz="3200" b="1" i="0">
            <a:solidFill>
              <a:srgbClr val="467A78"/>
            </a:solidFill>
            <a:latin typeface="Source Sans Pro" panose="020B0503030403020204" pitchFamily="34" charset="0"/>
            <a:ea typeface="Source Sans Pro" panose="020B0503030403020204" pitchFamily="34" charset="0"/>
          </a:endParaRPr>
        </a:p>
      </dgm:t>
    </dgm:pt>
    <dgm:pt modelId="{6AD4DE15-39B7-694A-9785-3984DED4E9B3}" type="parTrans" cxnId="{EA2CBD90-54C1-804F-AFF8-12FBBBC58B8B}">
      <dgm:prSet/>
      <dgm:spPr/>
      <dgm:t>
        <a:bodyPr/>
        <a:lstStyle/>
        <a:p>
          <a:endParaRPr lang="en-GB"/>
        </a:p>
      </dgm:t>
    </dgm:pt>
    <dgm:pt modelId="{22D27151-A620-6740-9532-EFD9BE942B3B}" type="sibTrans" cxnId="{EA2CBD90-54C1-804F-AFF8-12FBBBC58B8B}">
      <dgm:prSet/>
      <dgm:spPr>
        <a:ln>
          <a:solidFill>
            <a:srgbClr val="467A78"/>
          </a:solidFill>
        </a:ln>
      </dgm:spPr>
      <dgm:t>
        <a:bodyPr/>
        <a:lstStyle/>
        <a:p>
          <a:endParaRPr lang="en-GB"/>
        </a:p>
      </dgm:t>
    </dgm:pt>
    <dgm:pt modelId="{C17B1F6D-2C90-9640-9E16-C124D861E78D}">
      <dgm:prSet phldrT="[Text]" phldr="1" custT="1"/>
      <dgm:spPr>
        <a:solidFill>
          <a:schemeClr val="bg2"/>
        </a:solidFill>
        <a:ln>
          <a:solidFill>
            <a:srgbClr val="467A78"/>
          </a:solidFill>
        </a:ln>
      </dgm:spPr>
      <dgm:t>
        <a:bodyPr/>
        <a:lstStyle/>
        <a:p>
          <a:endParaRPr lang="en-GB" sz="3200" b="1" i="0">
            <a:solidFill>
              <a:srgbClr val="467A78"/>
            </a:solidFill>
          </a:endParaRPr>
        </a:p>
      </dgm:t>
    </dgm:pt>
    <dgm:pt modelId="{E7D27060-2D77-8F49-B1FA-F6802ABD93A8}" type="parTrans" cxnId="{F0D5C522-DF45-5F43-A5E7-5F6F6157654D}">
      <dgm:prSet/>
      <dgm:spPr/>
      <dgm:t>
        <a:bodyPr/>
        <a:lstStyle/>
        <a:p>
          <a:endParaRPr lang="en-GB"/>
        </a:p>
      </dgm:t>
    </dgm:pt>
    <dgm:pt modelId="{FEDA59C2-FD88-7F4D-8B26-DAAB11687D7E}" type="sibTrans" cxnId="{F0D5C522-DF45-5F43-A5E7-5F6F6157654D}">
      <dgm:prSet/>
      <dgm:spPr/>
      <dgm:t>
        <a:bodyPr/>
        <a:lstStyle/>
        <a:p>
          <a:endParaRPr lang="en-GB"/>
        </a:p>
      </dgm:t>
    </dgm:pt>
    <dgm:pt modelId="{FDDD6914-1A25-344F-ABD4-2375EA8E478B}">
      <dgm:prSet phldrT="[Text]" phldr="1" custT="1"/>
      <dgm:spPr>
        <a:solidFill>
          <a:schemeClr val="bg2"/>
        </a:solidFill>
        <a:ln>
          <a:solidFill>
            <a:srgbClr val="467A78"/>
          </a:solidFill>
        </a:ln>
      </dgm:spPr>
      <dgm:t>
        <a:bodyPr/>
        <a:lstStyle/>
        <a:p>
          <a:endParaRPr lang="en-GB" sz="3200" b="1" i="0">
            <a:solidFill>
              <a:srgbClr val="467A78"/>
            </a:solidFill>
          </a:endParaRPr>
        </a:p>
      </dgm:t>
    </dgm:pt>
    <dgm:pt modelId="{1AA2831D-F70C-0146-ABD7-1BC108215044}" type="parTrans" cxnId="{4C02A7A5-8E08-E94D-A0FB-3176BE4EE45D}">
      <dgm:prSet/>
      <dgm:spPr/>
      <dgm:t>
        <a:bodyPr/>
        <a:lstStyle/>
        <a:p>
          <a:endParaRPr lang="en-GB"/>
        </a:p>
      </dgm:t>
    </dgm:pt>
    <dgm:pt modelId="{9A1ACA25-B64B-8B43-833E-B5DAFEF6293B}" type="sibTrans" cxnId="{4C02A7A5-8E08-E94D-A0FB-3176BE4EE45D}">
      <dgm:prSet/>
      <dgm:spPr/>
      <dgm:t>
        <a:bodyPr/>
        <a:lstStyle/>
        <a:p>
          <a:endParaRPr lang="en-GB"/>
        </a:p>
      </dgm:t>
    </dgm:pt>
    <dgm:pt modelId="{2B10B9D8-3CD4-DF4E-92BC-739C09B8FCD2}">
      <dgm:prSet phldrT="[Text]" custT="1"/>
      <dgm:spPr>
        <a:solidFill>
          <a:schemeClr val="bg2"/>
        </a:solidFill>
        <a:ln>
          <a:solidFill>
            <a:srgbClr val="467A78"/>
          </a:solidFill>
        </a:ln>
      </dgm:spPr>
      <dgm:t>
        <a:bodyPr/>
        <a:lstStyle/>
        <a:p>
          <a:endParaRPr lang="en-GB" sz="3200" b="1" i="0">
            <a:solidFill>
              <a:srgbClr val="467A78"/>
            </a:solidFill>
          </a:endParaRPr>
        </a:p>
      </dgm:t>
    </dgm:pt>
    <dgm:pt modelId="{D933C8DA-6BB6-5742-BF2E-D0DDC3DE6E42}" type="parTrans" cxnId="{2B0DD233-5BCF-DF4A-A9DB-C605CB02ECAE}">
      <dgm:prSet/>
      <dgm:spPr/>
      <dgm:t>
        <a:bodyPr/>
        <a:lstStyle/>
        <a:p>
          <a:endParaRPr lang="en-GB"/>
        </a:p>
      </dgm:t>
    </dgm:pt>
    <dgm:pt modelId="{3C067ECB-0C01-9541-960A-41D9644379AD}" type="sibTrans" cxnId="{2B0DD233-5BCF-DF4A-A9DB-C605CB02ECAE}">
      <dgm:prSet/>
      <dgm:spPr/>
      <dgm:t>
        <a:bodyPr/>
        <a:lstStyle/>
        <a:p>
          <a:endParaRPr lang="en-GB"/>
        </a:p>
      </dgm:t>
    </dgm:pt>
    <dgm:pt modelId="{6D7A4155-1E03-174A-BFD6-8CFBC0F6DA41}" type="pres">
      <dgm:prSet presAssocID="{2FF9C8C7-F07E-C744-8C6F-9B7194EF2F98}" presName="Name0" presStyleCnt="0">
        <dgm:presLayoutVars>
          <dgm:chMax val="7"/>
          <dgm:chPref val="7"/>
          <dgm:dir/>
        </dgm:presLayoutVars>
      </dgm:prSet>
      <dgm:spPr/>
    </dgm:pt>
    <dgm:pt modelId="{E139D40D-8DA1-E041-8900-3208B94FE078}" type="pres">
      <dgm:prSet presAssocID="{2FF9C8C7-F07E-C744-8C6F-9B7194EF2F98}" presName="Name1" presStyleCnt="0"/>
      <dgm:spPr/>
    </dgm:pt>
    <dgm:pt modelId="{95077D82-7CEA-0A4B-BC97-B80103F2B779}" type="pres">
      <dgm:prSet presAssocID="{2FF9C8C7-F07E-C744-8C6F-9B7194EF2F98}" presName="cycle" presStyleCnt="0"/>
      <dgm:spPr/>
    </dgm:pt>
    <dgm:pt modelId="{71213309-973F-B54E-8D4E-DEC9F1A7E6CA}" type="pres">
      <dgm:prSet presAssocID="{2FF9C8C7-F07E-C744-8C6F-9B7194EF2F98}" presName="srcNode" presStyleLbl="node1" presStyleIdx="0" presStyleCnt="4"/>
      <dgm:spPr/>
    </dgm:pt>
    <dgm:pt modelId="{0EDD4FB7-4E29-D343-BEAB-0708B932C111}" type="pres">
      <dgm:prSet presAssocID="{2FF9C8C7-F07E-C744-8C6F-9B7194EF2F98}" presName="conn" presStyleLbl="parChTrans1D2" presStyleIdx="0" presStyleCnt="1"/>
      <dgm:spPr/>
    </dgm:pt>
    <dgm:pt modelId="{A0BB414E-75D0-504D-8852-0AD47326FA05}" type="pres">
      <dgm:prSet presAssocID="{2FF9C8C7-F07E-C744-8C6F-9B7194EF2F98}" presName="extraNode" presStyleLbl="node1" presStyleIdx="0" presStyleCnt="4"/>
      <dgm:spPr/>
    </dgm:pt>
    <dgm:pt modelId="{606F4420-4EFC-4C49-AC46-5DAE3000550E}" type="pres">
      <dgm:prSet presAssocID="{2FF9C8C7-F07E-C744-8C6F-9B7194EF2F98}" presName="dstNode" presStyleLbl="node1" presStyleIdx="0" presStyleCnt="4"/>
      <dgm:spPr/>
    </dgm:pt>
    <dgm:pt modelId="{2828C524-579B-4446-8EFB-3EAC54AB018D}" type="pres">
      <dgm:prSet presAssocID="{D20459F7-8EDB-1546-8AD9-1511FA559B18}" presName="text_1" presStyleLbl="node1" presStyleIdx="0" presStyleCnt="4">
        <dgm:presLayoutVars>
          <dgm:bulletEnabled val="1"/>
        </dgm:presLayoutVars>
      </dgm:prSet>
      <dgm:spPr/>
    </dgm:pt>
    <dgm:pt modelId="{3446FC35-B238-1749-B8D1-084A7DCC0492}" type="pres">
      <dgm:prSet presAssocID="{D20459F7-8EDB-1546-8AD9-1511FA559B18}" presName="accent_1" presStyleCnt="0"/>
      <dgm:spPr/>
    </dgm:pt>
    <dgm:pt modelId="{0DC60721-3F12-A642-80A9-2F994F023232}" type="pres">
      <dgm:prSet presAssocID="{D20459F7-8EDB-1546-8AD9-1511FA559B18}" presName="accentRepeatNode" presStyleLbl="solidFgAcc1" presStyleIdx="0" presStyleCnt="4"/>
      <dgm:spPr>
        <a:ln>
          <a:solidFill>
            <a:srgbClr val="467A78"/>
          </a:solidFill>
        </a:ln>
      </dgm:spPr>
    </dgm:pt>
    <dgm:pt modelId="{434B212F-2D07-1446-93B5-B136573474F6}" type="pres">
      <dgm:prSet presAssocID="{C17B1F6D-2C90-9640-9E16-C124D861E78D}" presName="text_2" presStyleLbl="node1" presStyleIdx="1" presStyleCnt="4">
        <dgm:presLayoutVars>
          <dgm:bulletEnabled val="1"/>
        </dgm:presLayoutVars>
      </dgm:prSet>
      <dgm:spPr/>
    </dgm:pt>
    <dgm:pt modelId="{2D2DC425-6B87-9A4E-894F-24D31223A870}" type="pres">
      <dgm:prSet presAssocID="{C17B1F6D-2C90-9640-9E16-C124D861E78D}" presName="accent_2" presStyleCnt="0"/>
      <dgm:spPr/>
    </dgm:pt>
    <dgm:pt modelId="{4158D907-41A1-0E40-BB77-3146176A25DA}" type="pres">
      <dgm:prSet presAssocID="{C17B1F6D-2C90-9640-9E16-C124D861E78D}" presName="accentRepeatNode" presStyleLbl="solidFgAcc1" presStyleIdx="1" presStyleCnt="4"/>
      <dgm:spPr>
        <a:ln>
          <a:solidFill>
            <a:srgbClr val="467A78"/>
          </a:solidFill>
        </a:ln>
      </dgm:spPr>
    </dgm:pt>
    <dgm:pt modelId="{16FBC536-F710-CB4C-9589-9B3408895722}" type="pres">
      <dgm:prSet presAssocID="{FDDD6914-1A25-344F-ABD4-2375EA8E478B}" presName="text_3" presStyleLbl="node1" presStyleIdx="2" presStyleCnt="4">
        <dgm:presLayoutVars>
          <dgm:bulletEnabled val="1"/>
        </dgm:presLayoutVars>
      </dgm:prSet>
      <dgm:spPr/>
    </dgm:pt>
    <dgm:pt modelId="{DABC475D-1F78-3F42-9D89-D77878E4ACE9}" type="pres">
      <dgm:prSet presAssocID="{FDDD6914-1A25-344F-ABD4-2375EA8E478B}" presName="accent_3" presStyleCnt="0"/>
      <dgm:spPr/>
    </dgm:pt>
    <dgm:pt modelId="{758349A3-BCA3-6748-B3FC-75A9A805E797}" type="pres">
      <dgm:prSet presAssocID="{FDDD6914-1A25-344F-ABD4-2375EA8E478B}" presName="accentRepeatNode" presStyleLbl="solidFgAcc1" presStyleIdx="2" presStyleCnt="4"/>
      <dgm:spPr>
        <a:ln>
          <a:solidFill>
            <a:srgbClr val="467A78"/>
          </a:solidFill>
        </a:ln>
      </dgm:spPr>
    </dgm:pt>
    <dgm:pt modelId="{88519641-7E92-D646-9DB6-1EA574EDB9ED}" type="pres">
      <dgm:prSet presAssocID="{2B10B9D8-3CD4-DF4E-92BC-739C09B8FCD2}" presName="text_4" presStyleLbl="node1" presStyleIdx="3" presStyleCnt="4">
        <dgm:presLayoutVars>
          <dgm:bulletEnabled val="1"/>
        </dgm:presLayoutVars>
      </dgm:prSet>
      <dgm:spPr/>
    </dgm:pt>
    <dgm:pt modelId="{5EDF6ABC-31E4-E34D-B5A1-195A9656E610}" type="pres">
      <dgm:prSet presAssocID="{2B10B9D8-3CD4-DF4E-92BC-739C09B8FCD2}" presName="accent_4" presStyleCnt="0"/>
      <dgm:spPr/>
    </dgm:pt>
    <dgm:pt modelId="{63DA9246-F746-2441-9298-2B85141C1187}" type="pres">
      <dgm:prSet presAssocID="{2B10B9D8-3CD4-DF4E-92BC-739C09B8FCD2}" presName="accentRepeatNode" presStyleLbl="solidFgAcc1" presStyleIdx="3" presStyleCnt="4"/>
      <dgm:spPr/>
    </dgm:pt>
  </dgm:ptLst>
  <dgm:cxnLst>
    <dgm:cxn modelId="{4D862415-2E07-4146-AB28-65ECFFD95EF1}" type="presOf" srcId="{2B10B9D8-3CD4-DF4E-92BC-739C09B8FCD2}" destId="{88519641-7E92-D646-9DB6-1EA574EDB9ED}" srcOrd="0" destOrd="0" presId="urn:microsoft.com/office/officeart/2008/layout/VerticalCurvedList"/>
    <dgm:cxn modelId="{F0D5C522-DF45-5F43-A5E7-5F6F6157654D}" srcId="{2FF9C8C7-F07E-C744-8C6F-9B7194EF2F98}" destId="{C17B1F6D-2C90-9640-9E16-C124D861E78D}" srcOrd="1" destOrd="0" parTransId="{E7D27060-2D77-8F49-B1FA-F6802ABD93A8}" sibTransId="{FEDA59C2-FD88-7F4D-8B26-DAAB11687D7E}"/>
    <dgm:cxn modelId="{2B0DD233-5BCF-DF4A-A9DB-C605CB02ECAE}" srcId="{2FF9C8C7-F07E-C744-8C6F-9B7194EF2F98}" destId="{2B10B9D8-3CD4-DF4E-92BC-739C09B8FCD2}" srcOrd="3" destOrd="0" parTransId="{D933C8DA-6BB6-5742-BF2E-D0DDC3DE6E42}" sibTransId="{3C067ECB-0C01-9541-960A-41D9644379AD}"/>
    <dgm:cxn modelId="{31706549-42A4-6040-A40B-E043A42926D8}" type="presOf" srcId="{2FF9C8C7-F07E-C744-8C6F-9B7194EF2F98}" destId="{6D7A4155-1E03-174A-BFD6-8CFBC0F6DA41}" srcOrd="0" destOrd="0" presId="urn:microsoft.com/office/officeart/2008/layout/VerticalCurvedList"/>
    <dgm:cxn modelId="{66F30A5A-96AB-0241-A4A5-6AEE6B39AFD7}" type="presOf" srcId="{FDDD6914-1A25-344F-ABD4-2375EA8E478B}" destId="{16FBC536-F710-CB4C-9589-9B3408895722}" srcOrd="0" destOrd="0" presId="urn:microsoft.com/office/officeart/2008/layout/VerticalCurvedList"/>
    <dgm:cxn modelId="{6062988B-6284-6B41-B7A2-C1BA03253C2F}" type="presOf" srcId="{22D27151-A620-6740-9532-EFD9BE942B3B}" destId="{0EDD4FB7-4E29-D343-BEAB-0708B932C111}" srcOrd="0" destOrd="0" presId="urn:microsoft.com/office/officeart/2008/layout/VerticalCurvedList"/>
    <dgm:cxn modelId="{EA2CBD90-54C1-804F-AFF8-12FBBBC58B8B}" srcId="{2FF9C8C7-F07E-C744-8C6F-9B7194EF2F98}" destId="{D20459F7-8EDB-1546-8AD9-1511FA559B18}" srcOrd="0" destOrd="0" parTransId="{6AD4DE15-39B7-694A-9785-3984DED4E9B3}" sibTransId="{22D27151-A620-6740-9532-EFD9BE942B3B}"/>
    <dgm:cxn modelId="{4C02A7A5-8E08-E94D-A0FB-3176BE4EE45D}" srcId="{2FF9C8C7-F07E-C744-8C6F-9B7194EF2F98}" destId="{FDDD6914-1A25-344F-ABD4-2375EA8E478B}" srcOrd="2" destOrd="0" parTransId="{1AA2831D-F70C-0146-ABD7-1BC108215044}" sibTransId="{9A1ACA25-B64B-8B43-833E-B5DAFEF6293B}"/>
    <dgm:cxn modelId="{C8AA20C7-41FD-3242-9965-B2FFB2511547}" type="presOf" srcId="{D20459F7-8EDB-1546-8AD9-1511FA559B18}" destId="{2828C524-579B-4446-8EFB-3EAC54AB018D}" srcOrd="0" destOrd="0" presId="urn:microsoft.com/office/officeart/2008/layout/VerticalCurvedList"/>
    <dgm:cxn modelId="{FE556FD7-C050-0F42-B375-F0C8EC1EE9BC}" type="presOf" srcId="{C17B1F6D-2C90-9640-9E16-C124D861E78D}" destId="{434B212F-2D07-1446-93B5-B136573474F6}" srcOrd="0" destOrd="0" presId="urn:microsoft.com/office/officeart/2008/layout/VerticalCurvedList"/>
    <dgm:cxn modelId="{BAE0DAFF-EE82-DB4B-930B-A3C8D2F44799}" type="presParOf" srcId="{6D7A4155-1E03-174A-BFD6-8CFBC0F6DA41}" destId="{E139D40D-8DA1-E041-8900-3208B94FE078}" srcOrd="0" destOrd="0" presId="urn:microsoft.com/office/officeart/2008/layout/VerticalCurvedList"/>
    <dgm:cxn modelId="{1AF79B4F-9E88-9540-825B-15E4E2C269C3}" type="presParOf" srcId="{E139D40D-8DA1-E041-8900-3208B94FE078}" destId="{95077D82-7CEA-0A4B-BC97-B80103F2B779}" srcOrd="0" destOrd="0" presId="urn:microsoft.com/office/officeart/2008/layout/VerticalCurvedList"/>
    <dgm:cxn modelId="{A157E8DD-731F-7F40-A0BB-2BE6EBE5DA42}" type="presParOf" srcId="{95077D82-7CEA-0A4B-BC97-B80103F2B779}" destId="{71213309-973F-B54E-8D4E-DEC9F1A7E6CA}" srcOrd="0" destOrd="0" presId="urn:microsoft.com/office/officeart/2008/layout/VerticalCurvedList"/>
    <dgm:cxn modelId="{80336EBA-8D0C-AC46-911F-1EF1DFC61989}" type="presParOf" srcId="{95077D82-7CEA-0A4B-BC97-B80103F2B779}" destId="{0EDD4FB7-4E29-D343-BEAB-0708B932C111}" srcOrd="1" destOrd="0" presId="urn:microsoft.com/office/officeart/2008/layout/VerticalCurvedList"/>
    <dgm:cxn modelId="{B527E33E-0AE8-F643-98E1-AB66DBD194D1}" type="presParOf" srcId="{95077D82-7CEA-0A4B-BC97-B80103F2B779}" destId="{A0BB414E-75D0-504D-8852-0AD47326FA05}" srcOrd="2" destOrd="0" presId="urn:microsoft.com/office/officeart/2008/layout/VerticalCurvedList"/>
    <dgm:cxn modelId="{82140820-53BA-304C-8C07-FB43725EA927}" type="presParOf" srcId="{95077D82-7CEA-0A4B-BC97-B80103F2B779}" destId="{606F4420-4EFC-4C49-AC46-5DAE3000550E}" srcOrd="3" destOrd="0" presId="urn:microsoft.com/office/officeart/2008/layout/VerticalCurvedList"/>
    <dgm:cxn modelId="{80CE4AE2-9224-C840-8E44-7CD3814DC08A}" type="presParOf" srcId="{E139D40D-8DA1-E041-8900-3208B94FE078}" destId="{2828C524-579B-4446-8EFB-3EAC54AB018D}" srcOrd="1" destOrd="0" presId="urn:microsoft.com/office/officeart/2008/layout/VerticalCurvedList"/>
    <dgm:cxn modelId="{E87FE0C4-9C08-594E-A2CB-579A42586DCC}" type="presParOf" srcId="{E139D40D-8DA1-E041-8900-3208B94FE078}" destId="{3446FC35-B238-1749-B8D1-084A7DCC0492}" srcOrd="2" destOrd="0" presId="urn:microsoft.com/office/officeart/2008/layout/VerticalCurvedList"/>
    <dgm:cxn modelId="{186F1741-1F5D-7945-957C-7FCC1EA97578}" type="presParOf" srcId="{3446FC35-B238-1749-B8D1-084A7DCC0492}" destId="{0DC60721-3F12-A642-80A9-2F994F023232}" srcOrd="0" destOrd="0" presId="urn:microsoft.com/office/officeart/2008/layout/VerticalCurvedList"/>
    <dgm:cxn modelId="{849217ED-F9D4-F24B-800E-4E81FD039B3B}" type="presParOf" srcId="{E139D40D-8DA1-E041-8900-3208B94FE078}" destId="{434B212F-2D07-1446-93B5-B136573474F6}" srcOrd="3" destOrd="0" presId="urn:microsoft.com/office/officeart/2008/layout/VerticalCurvedList"/>
    <dgm:cxn modelId="{A212EE39-F352-E94F-B840-0706EDE09C18}" type="presParOf" srcId="{E139D40D-8DA1-E041-8900-3208B94FE078}" destId="{2D2DC425-6B87-9A4E-894F-24D31223A870}" srcOrd="4" destOrd="0" presId="urn:microsoft.com/office/officeart/2008/layout/VerticalCurvedList"/>
    <dgm:cxn modelId="{8BB3DD6D-E28D-3E41-B20C-140BAE58A8B9}" type="presParOf" srcId="{2D2DC425-6B87-9A4E-894F-24D31223A870}" destId="{4158D907-41A1-0E40-BB77-3146176A25DA}" srcOrd="0" destOrd="0" presId="urn:microsoft.com/office/officeart/2008/layout/VerticalCurvedList"/>
    <dgm:cxn modelId="{C9F494FA-E283-F841-A8DC-4C4B829CA4E6}" type="presParOf" srcId="{E139D40D-8DA1-E041-8900-3208B94FE078}" destId="{16FBC536-F710-CB4C-9589-9B3408895722}" srcOrd="5" destOrd="0" presId="urn:microsoft.com/office/officeart/2008/layout/VerticalCurvedList"/>
    <dgm:cxn modelId="{C74C2FDE-A305-BE49-981D-C575FBFEC599}" type="presParOf" srcId="{E139D40D-8DA1-E041-8900-3208B94FE078}" destId="{DABC475D-1F78-3F42-9D89-D77878E4ACE9}" srcOrd="6" destOrd="0" presId="urn:microsoft.com/office/officeart/2008/layout/VerticalCurvedList"/>
    <dgm:cxn modelId="{E7DB4C95-E697-0B47-B202-3551EC3B859A}" type="presParOf" srcId="{DABC475D-1F78-3F42-9D89-D77878E4ACE9}" destId="{758349A3-BCA3-6748-B3FC-75A9A805E797}" srcOrd="0" destOrd="0" presId="urn:microsoft.com/office/officeart/2008/layout/VerticalCurvedList"/>
    <dgm:cxn modelId="{10450E59-F893-E043-B3BC-6C96586BAAF9}" type="presParOf" srcId="{E139D40D-8DA1-E041-8900-3208B94FE078}" destId="{88519641-7E92-D646-9DB6-1EA574EDB9ED}" srcOrd="7" destOrd="0" presId="urn:microsoft.com/office/officeart/2008/layout/VerticalCurvedList"/>
    <dgm:cxn modelId="{E49ADC9A-D0EF-6447-82F8-ABF424C9C47B}" type="presParOf" srcId="{E139D40D-8DA1-E041-8900-3208B94FE078}" destId="{5EDF6ABC-31E4-E34D-B5A1-195A9656E610}" srcOrd="8" destOrd="0" presId="urn:microsoft.com/office/officeart/2008/layout/VerticalCurvedList"/>
    <dgm:cxn modelId="{9B71E8BE-D445-2943-818D-8E80302D0620}" type="presParOf" srcId="{5EDF6ABC-31E4-E34D-B5A1-195A9656E610}" destId="{63DA9246-F746-2441-9298-2B85141C118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DD4FB7-4E29-D343-BEAB-0708B932C111}">
      <dsp:nvSpPr>
        <dsp:cNvPr id="0" name=""/>
        <dsp:cNvSpPr/>
      </dsp:nvSpPr>
      <dsp:spPr>
        <a:xfrm>
          <a:off x="-8060498" y="-1231356"/>
          <a:ext cx="9590366" cy="9590366"/>
        </a:xfrm>
        <a:prstGeom prst="blockArc">
          <a:avLst>
            <a:gd name="adj1" fmla="val 18900000"/>
            <a:gd name="adj2" fmla="val 2700000"/>
            <a:gd name="adj3" fmla="val 225"/>
          </a:avLst>
        </a:prstGeom>
        <a:noFill/>
        <a:ln w="12700" cap="flat" cmpd="sng" algn="ctr">
          <a:solidFill>
            <a:srgbClr val="467A78"/>
          </a:solidFill>
          <a:prstDash val="solid"/>
          <a:miter lim="800000"/>
        </a:ln>
        <a:effectLst/>
      </dsp:spPr>
      <dsp:style>
        <a:lnRef idx="2">
          <a:scrgbClr r="0" g="0" b="0"/>
        </a:lnRef>
        <a:fillRef idx="0">
          <a:scrgbClr r="0" g="0" b="0"/>
        </a:fillRef>
        <a:effectRef idx="0">
          <a:scrgbClr r="0" g="0" b="0"/>
        </a:effectRef>
        <a:fontRef idx="minor"/>
      </dsp:style>
    </dsp:sp>
    <dsp:sp modelId="{2828C524-579B-4446-8EFB-3EAC54AB018D}">
      <dsp:nvSpPr>
        <dsp:cNvPr id="0" name=""/>
        <dsp:cNvSpPr/>
      </dsp:nvSpPr>
      <dsp:spPr>
        <a:xfrm>
          <a:off x="800212" y="547974"/>
          <a:ext cx="14869613" cy="1096518"/>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036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latin typeface="Source Sans Pro" panose="020B0503030403020204" pitchFamily="34" charset="0"/>
            <a:ea typeface="Source Sans Pro" panose="020B0503030403020204" pitchFamily="34" charset="0"/>
          </a:endParaRPr>
        </a:p>
      </dsp:txBody>
      <dsp:txXfrm>
        <a:off x="800212" y="547974"/>
        <a:ext cx="14869613" cy="1096518"/>
      </dsp:txXfrm>
    </dsp:sp>
    <dsp:sp modelId="{0DC60721-3F12-A642-80A9-2F994F023232}">
      <dsp:nvSpPr>
        <dsp:cNvPr id="0" name=""/>
        <dsp:cNvSpPr/>
      </dsp:nvSpPr>
      <dsp:spPr>
        <a:xfrm>
          <a:off x="114888" y="410909"/>
          <a:ext cx="1370647" cy="1370647"/>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434B212F-2D07-1446-93B5-B136573474F6}">
      <dsp:nvSpPr>
        <dsp:cNvPr id="0" name=""/>
        <dsp:cNvSpPr/>
      </dsp:nvSpPr>
      <dsp:spPr>
        <a:xfrm>
          <a:off x="1428871" y="2193036"/>
          <a:ext cx="14240954" cy="1096518"/>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036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1428871" y="2193036"/>
        <a:ext cx="14240954" cy="1096518"/>
      </dsp:txXfrm>
    </dsp:sp>
    <dsp:sp modelId="{4158D907-41A1-0E40-BB77-3146176A25DA}">
      <dsp:nvSpPr>
        <dsp:cNvPr id="0" name=""/>
        <dsp:cNvSpPr/>
      </dsp:nvSpPr>
      <dsp:spPr>
        <a:xfrm>
          <a:off x="743547" y="2055971"/>
          <a:ext cx="1370647" cy="1370647"/>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16FBC536-F710-CB4C-9589-9B3408895722}">
      <dsp:nvSpPr>
        <dsp:cNvPr id="0" name=""/>
        <dsp:cNvSpPr/>
      </dsp:nvSpPr>
      <dsp:spPr>
        <a:xfrm>
          <a:off x="1428871" y="3838099"/>
          <a:ext cx="14240954" cy="1096518"/>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036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1428871" y="3838099"/>
        <a:ext cx="14240954" cy="1096518"/>
      </dsp:txXfrm>
    </dsp:sp>
    <dsp:sp modelId="{758349A3-BCA3-6748-B3FC-75A9A805E797}">
      <dsp:nvSpPr>
        <dsp:cNvPr id="0" name=""/>
        <dsp:cNvSpPr/>
      </dsp:nvSpPr>
      <dsp:spPr>
        <a:xfrm>
          <a:off x="743547" y="3701034"/>
          <a:ext cx="1370647" cy="1370647"/>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88519641-7E92-D646-9DB6-1EA574EDB9ED}">
      <dsp:nvSpPr>
        <dsp:cNvPr id="0" name=""/>
        <dsp:cNvSpPr/>
      </dsp:nvSpPr>
      <dsp:spPr>
        <a:xfrm>
          <a:off x="800212" y="5483161"/>
          <a:ext cx="14869613" cy="1096518"/>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036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800212" y="5483161"/>
        <a:ext cx="14869613" cy="1096518"/>
      </dsp:txXfrm>
    </dsp:sp>
    <dsp:sp modelId="{63DA9246-F746-2441-9298-2B85141C1187}">
      <dsp:nvSpPr>
        <dsp:cNvPr id="0" name=""/>
        <dsp:cNvSpPr/>
      </dsp:nvSpPr>
      <dsp:spPr>
        <a:xfrm>
          <a:off x="114888" y="5346096"/>
          <a:ext cx="1370647" cy="137064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png>
</file>

<file path=ppt/media/image12.jpeg>
</file>

<file path=ppt/media/image13.jpeg>
</file>

<file path=ppt/media/image2.pn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95B47C6C-B009-2E44-AB1C-2E615DEB8AAB}" type="datetimeFigureOut">
              <a:t>09/05/2024</a:t>
            </a:fld>
            <a:endParaRPr lang="en-VN"/>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8715E69B-47C2-AF45-B6F3-D8AB9D959D6C}" type="slidenum">
              <a:t>‹#›</a:t>
            </a:fld>
            <a:endParaRPr lang="en-VN"/>
          </a:p>
        </p:txBody>
      </p:sp>
    </p:spTree>
    <p:extLst>
      <p:ext uri="{BB962C8B-B14F-4D97-AF65-F5344CB8AC3E}">
        <p14:creationId xmlns:p14="http://schemas.microsoft.com/office/powerpoint/2010/main" val="451352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8" Type="http://schemas.openxmlformats.org/officeDocument/2006/relationships/hyperlink" Target="https://dictionary.cambridge.org/thesaurus/legendary" TargetMode="External"/><Relationship Id="rId3" Type="http://schemas.openxmlformats.org/officeDocument/2006/relationships/hyperlink" Target="https://dictionary.cambridge.org/thesaurus/famous" TargetMode="External"/><Relationship Id="rId7" Type="http://schemas.openxmlformats.org/officeDocument/2006/relationships/hyperlink" Target="https://dictionary.cambridge.org/thesaurus/celebrated" TargetMode="External"/><Relationship Id="rId2" Type="http://schemas.openxmlformats.org/officeDocument/2006/relationships/slide" Target="../slides/slide38.xml"/><Relationship Id="rId1" Type="http://schemas.openxmlformats.org/officeDocument/2006/relationships/notesMaster" Target="../notesMasters/notesMaster1.xml"/><Relationship Id="rId6" Type="http://schemas.openxmlformats.org/officeDocument/2006/relationships/hyperlink" Target="https://dictionary.cambridge.org/thesaurus/world-famous" TargetMode="External"/><Relationship Id="rId5" Type="http://schemas.openxmlformats.org/officeDocument/2006/relationships/hyperlink" Target="https://dictionary.cambridge.org/thesaurus/renowned" TargetMode="External"/><Relationship Id="rId4" Type="http://schemas.openxmlformats.org/officeDocument/2006/relationships/hyperlink" Target="https://dictionary.cambridge.org/thesaurus/well-known" TargetMode="Externa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a:t>
            </a:fld>
            <a:endParaRPr lang="en-GB"/>
          </a:p>
        </p:txBody>
      </p:sp>
    </p:spTree>
    <p:extLst>
      <p:ext uri="{BB962C8B-B14F-4D97-AF65-F5344CB8AC3E}">
        <p14:creationId xmlns:p14="http://schemas.microsoft.com/office/powerpoint/2010/main" val="2919243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a:effectLst/>
                <a:latin typeface="HelveticaNeueLTW1G"/>
              </a:rPr>
              <a:t>1 Targeting </a:t>
            </a:r>
            <a:endParaRPr lang="en-US" sz="2800"/>
          </a:p>
          <a:p>
            <a:r>
              <a:rPr lang="en-US" sz="1800">
                <a:solidFill>
                  <a:srgbClr val="8C007F"/>
                </a:solidFill>
                <a:effectLst/>
                <a:latin typeface="SabonMTPro"/>
              </a:rPr>
              <a:t>• </a:t>
            </a:r>
            <a:r>
              <a:rPr lang="en-US" sz="1800" b="1">
                <a:effectLst/>
                <a:latin typeface="SabonMTPro"/>
              </a:rPr>
              <a:t>Search ad network strategy. </a:t>
            </a:r>
            <a:r>
              <a:rPr lang="en-US" sz="1800">
                <a:effectLst/>
                <a:latin typeface="SabonMTPro"/>
              </a:rPr>
              <a:t>Which of the search networks mentioned above do you use? </a:t>
            </a:r>
            <a:r>
              <a:rPr lang="en-US" sz="1800">
                <a:solidFill>
                  <a:srgbClr val="8C007F"/>
                </a:solidFill>
                <a:effectLst/>
                <a:latin typeface="SabonMTPro"/>
              </a:rPr>
              <a:t>• </a:t>
            </a:r>
            <a:r>
              <a:rPr lang="en-US" sz="1800">
                <a:effectLst/>
                <a:latin typeface="SabonMTPro"/>
              </a:rPr>
              <a:t>Which are used in different countries? </a:t>
            </a:r>
            <a:endParaRPr lang="en-US" sz="2800"/>
          </a:p>
          <a:p>
            <a:r>
              <a:rPr lang="en-US" sz="1800" b="1">
                <a:effectLst/>
                <a:latin typeface="SabonMTPro"/>
              </a:rPr>
              <a:t>Display network strategy. </a:t>
            </a:r>
            <a:r>
              <a:rPr lang="en-US" sz="1800">
                <a:effectLst/>
                <a:latin typeface="SabonMTPro"/>
              </a:rPr>
              <a:t>How do you treat the Google Display Network? Do you disable </a:t>
            </a:r>
            <a:endParaRPr lang="en-US" sz="2800"/>
          </a:p>
          <a:p>
            <a:r>
              <a:rPr lang="en-US" sz="1800">
                <a:effectLst/>
                <a:latin typeface="SabonMTPro"/>
              </a:rPr>
              <a:t>it? Create separate campaigns? Target specific sites using the Placement tool? Develop </a:t>
            </a:r>
            <a:r>
              <a:rPr lang="en-US" sz="1800">
                <a:solidFill>
                  <a:srgbClr val="8C007F"/>
                </a:solidFill>
                <a:effectLst/>
                <a:latin typeface="SabonMTPro"/>
              </a:rPr>
              <a:t>• </a:t>
            </a:r>
            <a:r>
              <a:rPr lang="en-US" sz="1800">
                <a:effectLst/>
                <a:latin typeface="SabonMTPro"/>
              </a:rPr>
              <a:t>different creative? Use placement targeting to target specific sites in Google? </a:t>
            </a:r>
            <a:endParaRPr lang="en-US" sz="2800"/>
          </a:p>
          <a:p>
            <a:r>
              <a:rPr lang="en-US" sz="1800" b="1">
                <a:effectLst/>
                <a:latin typeface="SabonMTPro"/>
              </a:rPr>
              <a:t>Campaign structure strategy. </a:t>
            </a:r>
            <a:r>
              <a:rPr lang="en-US" sz="1800">
                <a:effectLst/>
                <a:latin typeface="SabonMTPro"/>
              </a:rPr>
              <a:t>Campaign structure is important to ensure that searches using a specific search term trigger the relevant ad creative. Are ad groups small enough to deliver a message relevant for the keyphrase entered? To understand the type of targeting that is possible, look at these two examples. First, in Figure 9.7(a) we have a campaign structure for an online clothes retailer. It monitors spend and budget by product type, so structures its campaigns accordingly and targets them nationally. Keywords related to each product will trigger ads defined within each ad group. In Figure 9.7(b) is an example </a:t>
            </a:r>
            <a:endParaRPr lang="en-US" sz="2800"/>
          </a:p>
          <a:p>
            <a:r>
              <a:rPr lang="en-US" sz="1800">
                <a:effectLst/>
                <a:latin typeface="SabonMTPro"/>
              </a:rPr>
              <a:t>of a campaign for a restaurant chain. It monitors spend and budget by outlet, so struc- </a:t>
            </a:r>
            <a:endParaRPr lang="en-US" sz="2800"/>
          </a:p>
          <a:p>
            <a:pPr fontAlgn="auto">
              <a:buFont typeface="Arial" panose="020B0604020202020204" pitchFamily="34" charset="0"/>
              <a:buChar char="•"/>
            </a:pPr>
            <a:r>
              <a:rPr lang="en-US" sz="1800">
                <a:solidFill>
                  <a:srgbClr val="8C007F"/>
                </a:solidFill>
                <a:effectLst/>
                <a:latin typeface="SabonMTPro"/>
              </a:rPr>
              <a:t>tures its campaigns accordingly and targets them to local areas. </a:t>
            </a:r>
          </a:p>
          <a:p>
            <a:pPr fontAlgn="auto">
              <a:buFont typeface="Arial" panose="020B0604020202020204" pitchFamily="34" charset="0"/>
              <a:buChar char="•"/>
            </a:pPr>
            <a:r>
              <a:rPr lang="en-US" sz="1800" b="1">
                <a:solidFill>
                  <a:srgbClr val="8C007F"/>
                </a:solidFill>
                <a:effectLst/>
                <a:latin typeface="SabonMTPro"/>
              </a:rPr>
              <a:t>Keyword matching strategy. </a:t>
            </a:r>
            <a:r>
              <a:rPr lang="en-US" sz="1800">
                <a:solidFill>
                  <a:srgbClr val="8C007F"/>
                </a:solidFill>
                <a:effectLst/>
                <a:latin typeface="SabonMTPro"/>
              </a:rPr>
              <a:t>How is creative targeted using the combination of broad match, modified broad match and negative match, phrase match and exact match? Google Ads reports on click volumes for search terms or queries entered by users; these should be reviewed regularly to exclude irrelevant terms that have a low probability of </a:t>
            </a:r>
          </a:p>
          <a:p>
            <a:pPr fontAlgn="auto">
              <a:buFont typeface="Arial" panose="020B0604020202020204" pitchFamily="34" charset="0"/>
              <a:buChar char="•"/>
            </a:pPr>
            <a:r>
              <a:rPr lang="en-US" sz="1800">
                <a:solidFill>
                  <a:srgbClr val="8C007F"/>
                </a:solidFill>
                <a:effectLst/>
                <a:latin typeface="SabonMTPro"/>
              </a:rPr>
              <a:t>conversion by using negative matches.</a:t>
            </a:r>
            <a:br>
              <a:rPr lang="en-US" sz="1800">
                <a:solidFill>
                  <a:srgbClr val="8C007F"/>
                </a:solidFill>
                <a:effectLst/>
                <a:latin typeface="SabonMTPro"/>
              </a:rPr>
            </a:br>
            <a:r>
              <a:rPr lang="en-US" sz="1800" b="1">
                <a:solidFill>
                  <a:srgbClr val="8C007F"/>
                </a:solidFill>
                <a:effectLst/>
                <a:latin typeface="SabonMTPro"/>
              </a:rPr>
              <a:t>Search-term targeting strategy. </a:t>
            </a:r>
            <a:r>
              <a:rPr lang="en-US" sz="1800">
                <a:solidFill>
                  <a:srgbClr val="8C007F"/>
                </a:solidFill>
                <a:effectLst/>
                <a:latin typeface="SabonMTPro"/>
              </a:rPr>
              <a:t>What are the strategies for targeting different types of keyphrases such as brand, generic, product-specific and different qualifiers (cheap, com- pare, etc.)? </a:t>
            </a:r>
          </a:p>
          <a:p>
            <a:endParaRPr lang="en-US" sz="1800">
              <a:solidFill>
                <a:srgbClr val="8C007F"/>
              </a:solidFill>
              <a:effectLst/>
              <a:latin typeface="SabonMTPro"/>
            </a:endParaRPr>
          </a:p>
          <a:p>
            <a:pPr>
              <a:buFont typeface="+mj-lt"/>
              <a:buAutoNum type="arabicPeriod"/>
            </a:pPr>
            <a:r>
              <a:rPr lang="en-US" sz="1000" b="1">
                <a:effectLst/>
                <a:latin typeface="HelveticaNeueLTW1G"/>
              </a:rPr>
              <a:t>2 Budget and bid management </a:t>
            </a:r>
            <a:endParaRPr lang="en-US">
              <a:effectLst/>
            </a:endParaRPr>
          </a:p>
          <a:p>
            <a:pPr marL="742950" lvl="1" indent="-285750" fontAlgn="auto">
              <a:buFont typeface="Arial" panose="020B0604020202020204" pitchFamily="34" charset="0"/>
              <a:buChar char="•"/>
            </a:pPr>
            <a:r>
              <a:rPr lang="en-US" sz="1000" b="1">
                <a:solidFill>
                  <a:srgbClr val="8C007F"/>
                </a:solidFill>
                <a:effectLst/>
                <a:latin typeface="SabonMTPro"/>
              </a:rPr>
              <a:t>Budgeting strategy. </a:t>
            </a:r>
            <a:r>
              <a:rPr lang="en-US" sz="1000">
                <a:solidFill>
                  <a:srgbClr val="8C007F"/>
                </a:solidFill>
                <a:effectLst/>
                <a:latin typeface="SabonMTPro"/>
              </a:rPr>
              <a:t>Is budget set as maximum cost-per-click (CPC) at the appropriate level to deliver satisfactory return on investment? Is daily budget sufficient that ads are served at full delivery (always present)? Should we use Google’s machine learning bid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management tools, which can, for example, optimise on conversions?</a:t>
            </a:r>
            <a:br>
              <a:rPr lang="en-US" sz="1000">
                <a:solidFill>
                  <a:srgbClr val="8C007F"/>
                </a:solidFill>
                <a:effectLst/>
                <a:latin typeface="SabonMTPro"/>
              </a:rPr>
            </a:br>
            <a:r>
              <a:rPr lang="en-US" sz="1000" b="1">
                <a:solidFill>
                  <a:srgbClr val="8C007F"/>
                </a:solidFill>
                <a:effectLst/>
                <a:latin typeface="SabonMTPro"/>
              </a:rPr>
              <a:t>Listing position strategy. </a:t>
            </a:r>
            <a:r>
              <a:rPr lang="en-US" sz="1000">
                <a:solidFill>
                  <a:srgbClr val="8C007F"/>
                </a:solidFill>
                <a:effectLst/>
                <a:latin typeface="SabonMTPro"/>
              </a:rPr>
              <a:t>Which positions are targeted for different keywords? The effec- tiveness of this can be reviewed using a measure in Google Ads reports called Impression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Share, which enables relative reach compared to competitors to be evaluated.</a:t>
            </a:r>
            <a:br>
              <a:rPr lang="en-US" sz="1000">
                <a:solidFill>
                  <a:srgbClr val="8C007F"/>
                </a:solidFill>
                <a:effectLst/>
                <a:latin typeface="SabonMTPro"/>
              </a:rPr>
            </a:br>
            <a:r>
              <a:rPr lang="en-US" sz="1000" b="1">
                <a:solidFill>
                  <a:srgbClr val="8C007F"/>
                </a:solidFill>
                <a:effectLst/>
                <a:latin typeface="SabonMTPro"/>
              </a:rPr>
              <a:t>Bidding strategies. </a:t>
            </a:r>
            <a:r>
              <a:rPr lang="en-US" sz="1000">
                <a:solidFill>
                  <a:srgbClr val="8C007F"/>
                </a:solidFill>
                <a:effectLst/>
                <a:latin typeface="SabonMTPro"/>
              </a:rPr>
              <a:t>What is the appropriate maximum cost-per-click for different target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keywords and campaigns to maximise effectiveness?</a:t>
            </a:r>
            <a:br>
              <a:rPr lang="en-US" sz="1000">
                <a:solidFill>
                  <a:srgbClr val="8C007F"/>
                </a:solidFill>
                <a:effectLst/>
                <a:latin typeface="SabonMTPro"/>
              </a:rPr>
            </a:br>
            <a:r>
              <a:rPr lang="en-US" sz="1000" b="1">
                <a:solidFill>
                  <a:srgbClr val="8C007F"/>
                </a:solidFill>
                <a:effectLst/>
                <a:latin typeface="SabonMTPro"/>
              </a:rPr>
              <a:t>Dayparting strategy. </a:t>
            </a:r>
            <a:r>
              <a:rPr lang="en-US" sz="1000">
                <a:solidFill>
                  <a:srgbClr val="8C007F"/>
                </a:solidFill>
                <a:effectLst/>
                <a:latin typeface="SabonMTPro"/>
              </a:rPr>
              <a:t>Are ads delivered continuously through the day and week or are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certain days and times targeted (e.g. office hours, evening after ad breaks)?</a:t>
            </a:r>
            <a:br>
              <a:rPr lang="en-US" sz="1000">
                <a:solidFill>
                  <a:srgbClr val="8C007F"/>
                </a:solidFill>
                <a:effectLst/>
                <a:latin typeface="SabonMTPro"/>
              </a:rPr>
            </a:br>
            <a:r>
              <a:rPr lang="en-US" sz="900" b="1">
                <a:solidFill>
                  <a:srgbClr val="007FFF"/>
                </a:solidFill>
                <a:effectLst/>
                <a:latin typeface="HelveticaNeueLTW1G"/>
              </a:rPr>
              <a:t>Bid adjustments</a:t>
            </a:r>
            <a:r>
              <a:rPr lang="en-US" sz="1000" b="1">
                <a:solidFill>
                  <a:srgbClr val="8C007F"/>
                </a:solidFill>
                <a:effectLst/>
                <a:latin typeface="SabonMTPro"/>
              </a:rPr>
              <a:t>. </a:t>
            </a:r>
            <a:r>
              <a:rPr lang="en-US" sz="1000">
                <a:solidFill>
                  <a:srgbClr val="8C007F"/>
                </a:solidFill>
                <a:effectLst/>
                <a:latin typeface="SabonMTPro"/>
              </a:rPr>
              <a:t>This is a tool to simplify the complexity of advertising when different types of mobile devices can be targeted in different locations at different times. If a business isn’t seeing such a high return on mobile devices then it can reduce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bids.</a:t>
            </a:r>
            <a:br>
              <a:rPr lang="en-US" sz="1000">
                <a:solidFill>
                  <a:srgbClr val="8C007F"/>
                </a:solidFill>
                <a:effectLst/>
                <a:latin typeface="SabonMTPro"/>
              </a:rPr>
            </a:br>
            <a:r>
              <a:rPr lang="en-US" sz="1000" b="1">
                <a:solidFill>
                  <a:srgbClr val="8C007F"/>
                </a:solidFill>
                <a:effectLst/>
                <a:latin typeface="SabonMTPro"/>
              </a:rPr>
              <a:t>Bid management tool strategy. </a:t>
            </a:r>
            <a:r>
              <a:rPr lang="en-US" sz="1000">
                <a:solidFill>
                  <a:srgbClr val="8C007F"/>
                </a:solidFill>
                <a:effectLst/>
                <a:latin typeface="SabonMTPro"/>
              </a:rPr>
              <a:t>Is a tool used to automate bidding? Which?</a:t>
            </a:r>
            <a:br>
              <a:rPr lang="en-US" sz="1000">
                <a:solidFill>
                  <a:srgbClr val="8C007F"/>
                </a:solidFill>
                <a:effectLst/>
                <a:latin typeface="SabonMTPro"/>
              </a:rPr>
            </a:br>
            <a:r>
              <a:rPr lang="en-US" sz="1000" b="1">
                <a:solidFill>
                  <a:srgbClr val="8C007F"/>
                </a:solidFill>
                <a:effectLst/>
                <a:latin typeface="SabonMTPro"/>
              </a:rPr>
              <a:t>Importance of fake clicks. </a:t>
            </a:r>
            <a:r>
              <a:rPr lang="en-US" sz="1000">
                <a:solidFill>
                  <a:srgbClr val="8C007F"/>
                </a:solidFill>
                <a:effectLst/>
                <a:latin typeface="SabonMTPro"/>
              </a:rPr>
              <a:t>Whenever the principle of PPC marketing is described to mar- keters, very soon a light bulb switches on and they ask, ‘So we can click on competitors and bankrupt them?’. Well, actually, no. The PPC ad networks detect multiple clicks from the same computer (IP address) and filter them out. </a:t>
            </a:r>
            <a:endParaRPr lang="en-US" sz="1600">
              <a:solidFill>
                <a:srgbClr val="8C007F"/>
              </a:solidFill>
              <a:effectLst/>
              <a:latin typeface="SabonMTPro"/>
            </a:endParaRPr>
          </a:p>
          <a:p>
            <a:endParaRPr lang="en-US" sz="1800">
              <a:solidFill>
                <a:srgbClr val="8C007F"/>
              </a:solidFill>
              <a:effectLst/>
              <a:latin typeface="SabonMTPro"/>
            </a:endParaRPr>
          </a:p>
          <a:p>
            <a:pPr>
              <a:buFont typeface="+mj-lt"/>
              <a:buAutoNum type="arabicPeriod"/>
            </a:pPr>
            <a:r>
              <a:rPr lang="en-US" sz="1000" b="1">
                <a:effectLst/>
                <a:latin typeface="HelveticaNeueLTW1G"/>
              </a:rPr>
              <a:t>3 Creative testing and campaign optimisation </a:t>
            </a:r>
            <a:endParaRPr lang="en-US">
              <a:effectLst/>
            </a:endParaRPr>
          </a:p>
          <a:p>
            <a:pPr marL="742950" lvl="1" indent="-285750" fontAlgn="auto">
              <a:buFont typeface="Arial" panose="020B0604020202020204" pitchFamily="34" charset="0"/>
              <a:buChar char="•"/>
            </a:pPr>
            <a:r>
              <a:rPr lang="en-US" sz="1000" b="1">
                <a:solidFill>
                  <a:srgbClr val="8C007F"/>
                </a:solidFill>
                <a:effectLst/>
                <a:latin typeface="SabonMTPro"/>
              </a:rPr>
              <a:t>Ad creative and copy strategy. </a:t>
            </a:r>
            <a:r>
              <a:rPr lang="en-US" sz="1000">
                <a:solidFill>
                  <a:srgbClr val="8C007F"/>
                </a:solidFill>
                <a:effectLst/>
                <a:latin typeface="SabonMTPro"/>
              </a:rPr>
              <a:t>How are the 95 characters forming ad headlines, descrip- tion and creative used to encourage click-through (and reduce click-through from unqual-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ified visitors if necessary)? Is alternative copy tested? How are ads tested?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Destination or landing page strategy. </a:t>
            </a:r>
            <a:r>
              <a:rPr lang="en-US" sz="1000">
                <a:solidFill>
                  <a:srgbClr val="8C007F"/>
                </a:solidFill>
                <a:effectLst/>
                <a:latin typeface="SabonMTPro"/>
              </a:rPr>
              <a:t>How are landing pages improved?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Campaign review and optimisation strategy. </a:t>
            </a:r>
            <a:r>
              <a:rPr lang="en-US" sz="1000">
                <a:solidFill>
                  <a:srgbClr val="8C007F"/>
                </a:solidFill>
                <a:effectLst/>
                <a:latin typeface="SabonMTPro"/>
              </a:rPr>
              <a:t>What is the workflow for reviewing and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improving success? Which reports are used? How often are they reviewed? By whom?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Which tests are used? What are the follow-ups?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Specialist and innovative paid search techniques. </a:t>
            </a:r>
            <a:r>
              <a:rPr lang="en-US" sz="1000">
                <a:solidFill>
                  <a:srgbClr val="8C007F"/>
                </a:solidFill>
                <a:effectLst/>
                <a:latin typeface="SabonMTPro"/>
              </a:rPr>
              <a:t>These include ad extensions, local, inter- national and pay-per-call.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HelveticaNeueLTW1G"/>
              </a:rPr>
              <a:t>4 Communications integration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SEO integration strategy. </a:t>
            </a:r>
            <a:r>
              <a:rPr lang="en-US" sz="1000">
                <a:solidFill>
                  <a:srgbClr val="8C007F"/>
                </a:solidFill>
                <a:effectLst/>
                <a:latin typeface="SabonMTPro"/>
              </a:rPr>
              <a:t>How is SEO integrated with paid search to maximise ROI by reducing PPC spend where relevant if target keyphrases rank highly within organic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search?</a:t>
            </a:r>
            <a:br>
              <a:rPr lang="en-US" sz="1000">
                <a:solidFill>
                  <a:srgbClr val="8C007F"/>
                </a:solidFill>
                <a:effectLst/>
                <a:latin typeface="SabonMTPro"/>
              </a:rPr>
            </a:br>
            <a:r>
              <a:rPr lang="en-US" sz="1000" b="1">
                <a:solidFill>
                  <a:srgbClr val="8C007F"/>
                </a:solidFill>
                <a:effectLst/>
                <a:latin typeface="SabonMTPro"/>
              </a:rPr>
              <a:t>Affiliate integration strategy. </a:t>
            </a:r>
            <a:r>
              <a:rPr lang="en-US" sz="1000">
                <a:solidFill>
                  <a:srgbClr val="8C007F"/>
                </a:solidFill>
                <a:effectLst/>
                <a:latin typeface="SabonMTPro"/>
              </a:rPr>
              <a:t>How is affiliate marketing integrated with paid search to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maximise ROI?</a:t>
            </a:r>
            <a:br>
              <a:rPr lang="en-US" sz="1000">
                <a:solidFill>
                  <a:srgbClr val="8C007F"/>
                </a:solidFill>
                <a:effectLst/>
                <a:latin typeface="SabonMTPro"/>
              </a:rPr>
            </a:br>
            <a:r>
              <a:rPr lang="en-US" sz="1000" b="1">
                <a:solidFill>
                  <a:srgbClr val="8C007F"/>
                </a:solidFill>
                <a:effectLst/>
                <a:latin typeface="SabonMTPro"/>
              </a:rPr>
              <a:t>Marketing campaign integration strategy. </a:t>
            </a:r>
            <a:r>
              <a:rPr lang="en-US" sz="1000">
                <a:solidFill>
                  <a:srgbClr val="8C007F"/>
                </a:solidFill>
                <a:effectLst/>
                <a:latin typeface="SabonMTPro"/>
              </a:rPr>
              <a:t>How are budget and creative changed during offline campaigns? </a:t>
            </a:r>
            <a:endParaRPr lang="en-US" sz="1600">
              <a:solidFill>
                <a:srgbClr val="8C007F"/>
              </a:solidFill>
              <a:effectLst/>
              <a:latin typeface="SabonMTPro"/>
            </a:endParaRPr>
          </a:p>
          <a:p>
            <a:endParaRPr lang="en-US" sz="1800">
              <a:solidFill>
                <a:srgbClr val="8C007F"/>
              </a:solidFill>
              <a:effectLst/>
              <a:latin typeface="SabonMTPro"/>
            </a:endParaRPr>
          </a:p>
        </p:txBody>
      </p:sp>
      <p:sp>
        <p:nvSpPr>
          <p:cNvPr id="4" name="Slide Number Placeholder 3"/>
          <p:cNvSpPr>
            <a:spLocks noGrp="1"/>
          </p:cNvSpPr>
          <p:nvPr>
            <p:ph type="sldNum" sz="quarter" idx="5"/>
          </p:nvPr>
        </p:nvSpPr>
        <p:spPr/>
        <p:txBody>
          <a:bodyPr/>
          <a:lstStyle/>
          <a:p>
            <a:fld id="{8715E69B-47C2-AF45-B6F3-D8AB9D959D6C}" type="slidenum">
              <a:rPr lang="en-VN"/>
              <a:t>12</a:t>
            </a:fld>
            <a:endParaRPr lang="en-VN"/>
          </a:p>
        </p:txBody>
      </p:sp>
    </p:spTree>
    <p:extLst>
      <p:ext uri="{BB962C8B-B14F-4D97-AF65-F5344CB8AC3E}">
        <p14:creationId xmlns:p14="http://schemas.microsoft.com/office/powerpoint/2010/main" val="757944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8715E69B-47C2-AF45-B6F3-D8AB9D959D6C}" type="slidenum">
              <a:rPr lang="en-VN"/>
              <a:t>13</a:t>
            </a:fld>
            <a:endParaRPr lang="en-VN"/>
          </a:p>
        </p:txBody>
      </p:sp>
    </p:spTree>
    <p:extLst>
      <p:ext uri="{BB962C8B-B14F-4D97-AF65-F5344CB8AC3E}">
        <p14:creationId xmlns:p14="http://schemas.microsoft.com/office/powerpoint/2010/main" val="24725002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vi-VN" sz="1200" dirty="0">
                <a:solidFill>
                  <a:srgbClr val="000000"/>
                </a:solidFill>
                <a:latin typeface=""/>
              </a:rPr>
              <a:t>- </a:t>
            </a:r>
            <a:r>
              <a:rPr lang="vi-VN" sz="1200" b="0" i="0" dirty="0">
                <a:solidFill>
                  <a:srgbClr val="000000"/>
                </a:solidFill>
                <a:effectLst/>
                <a:latin typeface=""/>
              </a:rPr>
              <a:t>Khái niệm</a:t>
            </a:r>
            <a:r>
              <a:rPr lang="en-US" sz="1200" dirty="0">
                <a:solidFill>
                  <a:srgbClr val="000000"/>
                </a:solidFill>
                <a:latin typeface=""/>
              </a:rPr>
              <a:t>: </a:t>
            </a:r>
            <a:r>
              <a:rPr lang="en-US" sz="1200" dirty="0" err="1">
                <a:solidFill>
                  <a:srgbClr val="000000"/>
                </a:solidFill>
                <a:latin typeface=""/>
              </a:rPr>
              <a:t>Đây</a:t>
            </a:r>
            <a:r>
              <a:rPr lang="vi-VN" sz="1200" b="0" i="0" dirty="0">
                <a:solidFill>
                  <a:srgbClr val="202124"/>
                </a:solidFill>
                <a:effectLst/>
                <a:latin typeface=""/>
              </a:rPr>
              <a:t> </a:t>
            </a:r>
            <a:r>
              <a:rPr lang="vi-VN" sz="1200" b="0" i="0" dirty="0">
                <a:solidFill>
                  <a:srgbClr val="040C28"/>
                </a:solidFill>
                <a:effectLst/>
                <a:latin typeface=""/>
              </a:rPr>
              <a:t>là một hình thức quảng cáo thuộc kênh Digital Marketing – một trong các kênh marketing phổ biến hiện nay</a:t>
            </a:r>
            <a:r>
              <a:rPr lang="vi-VN" sz="1200" b="0" i="0" dirty="0">
                <a:solidFill>
                  <a:srgbClr val="202124"/>
                </a:solidFill>
                <a:effectLst/>
                <a:latin typeface=""/>
              </a:rPr>
              <a:t>. Theo đó marketer sẽ sử dụng quảng cáo biểu ngữ cùng với các định dạng quảng cáo trực quan khác để quảng cáo sản phẩm của họ trên các trang web, ứng dụng hoặc phương tiện truyền thông xã hội</a:t>
            </a:r>
          </a:p>
          <a:p>
            <a:pPr marL="571500" indent="-571500" algn="l" rtl="0" fontAlgn="base">
              <a:buFontTx/>
              <a:buChar char="-"/>
            </a:pPr>
            <a:r>
              <a:rPr lang="en-US" sz="1200" dirty="0" err="1">
                <a:solidFill>
                  <a:srgbClr val="000000"/>
                </a:solidFill>
                <a:latin typeface=""/>
              </a:rPr>
              <a:t>Nhóm</a:t>
            </a:r>
            <a:r>
              <a:rPr lang="en-US" sz="1200" dirty="0">
                <a:solidFill>
                  <a:srgbClr val="000000"/>
                </a:solidFill>
                <a:latin typeface=""/>
              </a:rPr>
              <a:t> </a:t>
            </a:r>
            <a:r>
              <a:rPr lang="en-US" sz="1200" dirty="0" err="1">
                <a:solidFill>
                  <a:srgbClr val="000000"/>
                </a:solidFill>
                <a:latin typeface=""/>
              </a:rPr>
              <a:t>phương</a:t>
            </a:r>
            <a:r>
              <a:rPr lang="en-US" sz="1200" dirty="0">
                <a:solidFill>
                  <a:srgbClr val="000000"/>
                </a:solidFill>
                <a:latin typeface=""/>
              </a:rPr>
              <a:t> </a:t>
            </a:r>
            <a:r>
              <a:rPr lang="en-US" sz="1200" dirty="0" err="1">
                <a:solidFill>
                  <a:srgbClr val="000000"/>
                </a:solidFill>
                <a:latin typeface=""/>
              </a:rPr>
              <a:t>tiện</a:t>
            </a:r>
            <a:r>
              <a:rPr lang="en-US" sz="1200" dirty="0">
                <a:solidFill>
                  <a:srgbClr val="000000"/>
                </a:solidFill>
                <a:latin typeface=""/>
              </a:rPr>
              <a:t>:</a:t>
            </a:r>
          </a:p>
          <a:p>
            <a:pPr algn="l" rtl="0" fontAlgn="base"/>
            <a:r>
              <a:rPr lang="en-US" sz="1200" dirty="0">
                <a:solidFill>
                  <a:srgbClr val="000000"/>
                </a:solidFill>
                <a:latin typeface=""/>
              </a:rPr>
              <a:t>+ </a:t>
            </a:r>
            <a:r>
              <a:rPr lang="en-US" sz="1200" dirty="0" err="1">
                <a:solidFill>
                  <a:srgbClr val="000000"/>
                </a:solidFill>
                <a:latin typeface=""/>
              </a:rPr>
              <a:t>Quảng</a:t>
            </a:r>
            <a:r>
              <a:rPr lang="en-US" sz="1200" dirty="0">
                <a:solidFill>
                  <a:srgbClr val="000000"/>
                </a:solidFill>
                <a:latin typeface=""/>
              </a:rPr>
              <a:t> </a:t>
            </a:r>
            <a:r>
              <a:rPr lang="en-US" sz="1200" dirty="0" err="1">
                <a:solidFill>
                  <a:srgbClr val="000000"/>
                </a:solidFill>
                <a:latin typeface=""/>
              </a:rPr>
              <a:t>cáo</a:t>
            </a:r>
            <a:r>
              <a:rPr lang="en-US" sz="1200" dirty="0">
                <a:solidFill>
                  <a:srgbClr val="000000"/>
                </a:solidFill>
                <a:latin typeface=""/>
              </a:rPr>
              <a:t> </a:t>
            </a:r>
            <a:r>
              <a:rPr lang="en-US" sz="1200" dirty="0" err="1">
                <a:solidFill>
                  <a:srgbClr val="000000"/>
                </a:solidFill>
                <a:latin typeface=""/>
              </a:rPr>
              <a:t>lập</a:t>
            </a:r>
            <a:r>
              <a:rPr lang="en-US" sz="1200" dirty="0">
                <a:solidFill>
                  <a:srgbClr val="000000"/>
                </a:solidFill>
                <a:latin typeface=""/>
              </a:rPr>
              <a:t> </a:t>
            </a:r>
            <a:r>
              <a:rPr lang="en-US" sz="1200" dirty="0" err="1">
                <a:solidFill>
                  <a:srgbClr val="000000"/>
                </a:solidFill>
                <a:latin typeface=""/>
              </a:rPr>
              <a:t>trình</a:t>
            </a:r>
            <a:r>
              <a:rPr lang="en-US" sz="1200" dirty="0">
                <a:solidFill>
                  <a:srgbClr val="000000"/>
                </a:solidFill>
                <a:latin typeface=""/>
              </a:rPr>
              <a:t> </a:t>
            </a:r>
            <a:r>
              <a:rPr lang="en-US" sz="1200" dirty="0" err="1">
                <a:solidFill>
                  <a:srgbClr val="000000"/>
                </a:solidFill>
                <a:latin typeface=""/>
              </a:rPr>
              <a:t>sẵn</a:t>
            </a:r>
            <a:endParaRPr lang="en-US" sz="1200" dirty="0">
              <a:solidFill>
                <a:srgbClr val="000000"/>
              </a:solidFill>
              <a:latin typeface=""/>
            </a:endParaRPr>
          </a:p>
          <a:p>
            <a:pPr algn="l" rtl="0" fontAlgn="base"/>
            <a:r>
              <a:rPr lang="en-US" sz="1200" dirty="0">
                <a:solidFill>
                  <a:srgbClr val="000000"/>
                </a:solidFill>
                <a:latin typeface=""/>
              </a:rPr>
              <a:t>+ </a:t>
            </a:r>
            <a:r>
              <a:rPr lang="en-US" sz="1200" dirty="0" err="1">
                <a:solidFill>
                  <a:srgbClr val="000000"/>
                </a:solidFill>
                <a:latin typeface=""/>
              </a:rPr>
              <a:t>Quảng</a:t>
            </a:r>
            <a:r>
              <a:rPr lang="en-US" sz="1200" dirty="0">
                <a:solidFill>
                  <a:srgbClr val="000000"/>
                </a:solidFill>
                <a:latin typeface=""/>
              </a:rPr>
              <a:t> </a:t>
            </a:r>
            <a:r>
              <a:rPr lang="en-US" sz="1200" dirty="0" err="1">
                <a:solidFill>
                  <a:srgbClr val="000000"/>
                </a:solidFill>
                <a:latin typeface=""/>
              </a:rPr>
              <a:t>cáo</a:t>
            </a:r>
            <a:r>
              <a:rPr lang="en-US" sz="1200" dirty="0">
                <a:solidFill>
                  <a:srgbClr val="000000"/>
                </a:solidFill>
                <a:latin typeface=""/>
              </a:rPr>
              <a:t> </a:t>
            </a:r>
            <a:r>
              <a:rPr lang="en-US" sz="1200" dirty="0" err="1">
                <a:solidFill>
                  <a:srgbClr val="000000"/>
                </a:solidFill>
                <a:latin typeface=""/>
              </a:rPr>
              <a:t>tự</a:t>
            </a:r>
            <a:r>
              <a:rPr lang="en-US" sz="1200" dirty="0">
                <a:solidFill>
                  <a:srgbClr val="000000"/>
                </a:solidFill>
                <a:latin typeface=""/>
              </a:rPr>
              <a:t> </a:t>
            </a:r>
            <a:r>
              <a:rPr lang="en-US" sz="1200" dirty="0" err="1">
                <a:solidFill>
                  <a:srgbClr val="000000"/>
                </a:solidFill>
                <a:latin typeface=""/>
              </a:rPr>
              <a:t>nhiên</a:t>
            </a:r>
            <a:r>
              <a:rPr lang="en-US" sz="1200" dirty="0">
                <a:solidFill>
                  <a:srgbClr val="000000"/>
                </a:solidFill>
                <a:latin typeface=""/>
              </a:rPr>
              <a:t> </a:t>
            </a:r>
            <a:r>
              <a:rPr lang="en-US" sz="1200" dirty="0" err="1">
                <a:solidFill>
                  <a:srgbClr val="000000"/>
                </a:solidFill>
                <a:latin typeface=""/>
              </a:rPr>
              <a:t>có</a:t>
            </a:r>
            <a:r>
              <a:rPr lang="en-US" sz="1200" dirty="0">
                <a:solidFill>
                  <a:srgbClr val="000000"/>
                </a:solidFill>
                <a:latin typeface=""/>
              </a:rPr>
              <a:t> </a:t>
            </a:r>
            <a:r>
              <a:rPr lang="en-US" sz="1200" dirty="0" err="1">
                <a:solidFill>
                  <a:srgbClr val="000000"/>
                </a:solidFill>
                <a:latin typeface=""/>
              </a:rPr>
              <a:t>trả</a:t>
            </a:r>
            <a:r>
              <a:rPr lang="en-US" sz="1200" dirty="0">
                <a:solidFill>
                  <a:srgbClr val="000000"/>
                </a:solidFill>
                <a:latin typeface=""/>
              </a:rPr>
              <a:t> </a:t>
            </a:r>
            <a:r>
              <a:rPr lang="en-US" sz="1200" dirty="0" err="1">
                <a:solidFill>
                  <a:srgbClr val="000000"/>
                </a:solidFill>
                <a:latin typeface=""/>
              </a:rPr>
              <a:t>phí</a:t>
            </a:r>
            <a:endParaRPr lang="en-US" sz="1200" dirty="0">
              <a:solidFill>
                <a:srgbClr val="000000"/>
              </a:solidFill>
              <a:latin typeface=""/>
            </a:endParaRPr>
          </a:p>
          <a:p>
            <a:pPr algn="l" rtl="0" fontAlgn="base"/>
            <a:r>
              <a:rPr lang="en-US" sz="1200" dirty="0">
                <a:solidFill>
                  <a:srgbClr val="000000"/>
                </a:solidFill>
                <a:latin typeface=""/>
              </a:rPr>
              <a:t>+ </a:t>
            </a:r>
            <a:r>
              <a:rPr lang="en-US" sz="1200" dirty="0" err="1">
                <a:solidFill>
                  <a:srgbClr val="000000"/>
                </a:solidFill>
                <a:latin typeface=""/>
              </a:rPr>
              <a:t>Quảng</a:t>
            </a:r>
            <a:r>
              <a:rPr lang="en-US" sz="1200" dirty="0">
                <a:solidFill>
                  <a:srgbClr val="000000"/>
                </a:solidFill>
                <a:latin typeface=""/>
              </a:rPr>
              <a:t> </a:t>
            </a:r>
            <a:r>
              <a:rPr lang="en-US" sz="1200" dirty="0" err="1">
                <a:solidFill>
                  <a:srgbClr val="000000"/>
                </a:solidFill>
                <a:latin typeface=""/>
              </a:rPr>
              <a:t>cáo</a:t>
            </a:r>
            <a:r>
              <a:rPr lang="en-US" sz="1200" dirty="0">
                <a:solidFill>
                  <a:srgbClr val="000000"/>
                </a:solidFill>
                <a:latin typeface=""/>
              </a:rPr>
              <a:t> qua </a:t>
            </a:r>
            <a:r>
              <a:rPr lang="en-US" sz="1200" dirty="0" err="1">
                <a:solidFill>
                  <a:srgbClr val="000000"/>
                </a:solidFill>
                <a:latin typeface=""/>
              </a:rPr>
              <a:t>hoạt</a:t>
            </a:r>
            <a:r>
              <a:rPr lang="en-US" sz="1200" dirty="0">
                <a:solidFill>
                  <a:srgbClr val="000000"/>
                </a:solidFill>
                <a:latin typeface=""/>
              </a:rPr>
              <a:t> </a:t>
            </a:r>
            <a:r>
              <a:rPr lang="en-US" sz="1200" dirty="0" err="1">
                <a:solidFill>
                  <a:srgbClr val="000000"/>
                </a:solidFill>
                <a:latin typeface=""/>
              </a:rPr>
              <a:t>động</a:t>
            </a:r>
            <a:r>
              <a:rPr lang="en-US" sz="1200" dirty="0">
                <a:solidFill>
                  <a:srgbClr val="000000"/>
                </a:solidFill>
                <a:latin typeface=""/>
              </a:rPr>
              <a:t> </a:t>
            </a:r>
            <a:r>
              <a:rPr lang="en-US" sz="1200" dirty="0" err="1">
                <a:solidFill>
                  <a:srgbClr val="000000"/>
                </a:solidFill>
                <a:latin typeface=""/>
              </a:rPr>
              <a:t>tài</a:t>
            </a:r>
            <a:r>
              <a:rPr lang="en-US" sz="1200" dirty="0">
                <a:solidFill>
                  <a:srgbClr val="000000"/>
                </a:solidFill>
                <a:latin typeface=""/>
              </a:rPr>
              <a:t> </a:t>
            </a:r>
            <a:r>
              <a:rPr lang="en-US" sz="1200" dirty="0" err="1">
                <a:solidFill>
                  <a:srgbClr val="000000"/>
                </a:solidFill>
                <a:latin typeface=""/>
              </a:rPr>
              <a:t>trợ</a:t>
            </a:r>
          </a:p>
          <a:p>
            <a:pPr algn="l" rtl="0" fontAlgn="base"/>
            <a:endParaRPr lang="en-US" sz="1200" dirty="0" err="1">
              <a:solidFill>
                <a:srgbClr val="000000"/>
              </a:solidFill>
              <a:latin typefac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800">
                <a:effectLst/>
                <a:latin typeface="SabonMTPro"/>
              </a:rPr>
              <a:t>Traditionally, the most common payment is according to the number of customers who view the page as a cost-per-thousand (CPM) ad or page impressions. Typical CPM is in the range £10–30. Other options that benefit the advertiser if they can be agreed are per click-through or per action, such as a purchase on the destination site. Although initially media owners were able to control charging rates and largely used a per-exposure model, with the increase in unused ad inventory there has also been an increase in </a:t>
            </a:r>
            <a:r>
              <a:rPr lang="en-US" sz="1800" b="1">
                <a:solidFill>
                  <a:srgbClr val="007FFF"/>
                </a:solidFill>
                <a:effectLst/>
                <a:latin typeface="HelveticaNeueLTW1G"/>
              </a:rPr>
              <a:t>results-based payment </a:t>
            </a:r>
            <a:r>
              <a:rPr lang="en-US" sz="1800">
                <a:effectLst/>
                <a:latin typeface="SabonMTPro"/>
              </a:rPr>
              <a:t>methods, particularly within ad networks. </a:t>
            </a:r>
            <a:endParaRPr lang="en-US"/>
          </a:p>
          <a:p>
            <a:pPr algn="l" rtl="0" fontAlgn="base"/>
            <a:endParaRPr lang="en-US" sz="1200" dirty="0" err="1">
              <a:solidFill>
                <a:srgbClr val="000000"/>
              </a:solidFill>
              <a:latin typeface=""/>
            </a:endParaRPr>
          </a:p>
          <a:p>
            <a:pPr algn="l" rtl="0" fontAlgn="base"/>
            <a:endParaRPr lang="en-US" sz="1200" dirty="0" err="1">
              <a:solidFill>
                <a:srgbClr val="000000"/>
              </a:solidFill>
              <a:latin typefac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800">
                <a:effectLst/>
                <a:latin typeface="SabonMTPro"/>
              </a:rPr>
              <a:t>The options for purchasing and managing display advertising are now much more complex, as suggested by the summary in Figure 9.10 of the ad buying ecosystem created by the IAB. A major change in online advertising is through the use of new </a:t>
            </a:r>
            <a:r>
              <a:rPr lang="en-US" sz="1800" b="1">
                <a:solidFill>
                  <a:srgbClr val="007FFF"/>
                </a:solidFill>
                <a:effectLst/>
                <a:latin typeface="HelveticaNeueLTW1G"/>
              </a:rPr>
              <a:t>programmatic ad buy- ing </a:t>
            </a:r>
            <a:r>
              <a:rPr lang="en-US" sz="1800">
                <a:effectLst/>
                <a:latin typeface="SabonMTPro"/>
              </a:rPr>
              <a:t>techniques, based on </a:t>
            </a:r>
            <a:r>
              <a:rPr lang="en-US" sz="1800" b="1">
                <a:solidFill>
                  <a:srgbClr val="007FFF"/>
                </a:solidFill>
                <a:effectLst/>
                <a:latin typeface="HelveticaNeueLTW1G"/>
              </a:rPr>
              <a:t>demand-side platforms (DSPs)</a:t>
            </a:r>
            <a:r>
              <a:rPr lang="en-US" sz="1800">
                <a:effectLst/>
                <a:latin typeface="SabonMTPro"/>
              </a:rPr>
              <a:t>, which use an approach called </a:t>
            </a:r>
            <a:r>
              <a:rPr lang="en-US" sz="1800" b="1">
                <a:solidFill>
                  <a:srgbClr val="007FFF"/>
                </a:solidFill>
                <a:effectLst/>
                <a:latin typeface="HelveticaNeueLTW1G"/>
              </a:rPr>
              <a:t>real-time bidding (RTB)</a:t>
            </a:r>
            <a:r>
              <a:rPr lang="en-US" sz="1800">
                <a:effectLst/>
                <a:latin typeface="SabonMTPro"/>
              </a:rPr>
              <a:t>. Progammatic ads now account for the majority of online display advertising by large companies (excluding spend on search and social network ads), see for example Joseph (2020). Traditionally, display ads have been served to target audiences based </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800">
              <a:effectLst/>
              <a:latin typeface="SabonMTPro"/>
            </a:endParaRPr>
          </a:p>
          <a:p>
            <a:pPr marL="0" marR="0" lvl="0" indent="0" algn="l" defTabSz="914400" rtl="0" eaLnBrk="1" fontAlgn="base" latinLnBrk="0" hangingPunct="1">
              <a:lnSpc>
                <a:spcPct val="100000"/>
              </a:lnSpc>
              <a:spcBef>
                <a:spcPts val="0"/>
              </a:spcBef>
              <a:spcAft>
                <a:spcPts val="0"/>
              </a:spcAft>
              <a:buClrTx/>
              <a:buSzTx/>
              <a:buFontTx/>
              <a:buNone/>
              <a:tabLst/>
              <a:defRPr/>
            </a:pPr>
            <a:endParaRPr lang="en-US"/>
          </a:p>
          <a:p>
            <a:pPr algn="l" rtl="0" fontAlgn="base"/>
            <a:endParaRPr lang="en-US" sz="1200" dirty="0">
              <a:solidFill>
                <a:srgbClr val="000000"/>
              </a:solidFill>
              <a:latin typeface=""/>
            </a:endParaRPr>
          </a:p>
          <a:p>
            <a:endParaRPr lang="en-VN"/>
          </a:p>
        </p:txBody>
      </p:sp>
      <p:sp>
        <p:nvSpPr>
          <p:cNvPr id="4" name="Slide Number Placeholder 3"/>
          <p:cNvSpPr>
            <a:spLocks noGrp="1"/>
          </p:cNvSpPr>
          <p:nvPr>
            <p:ph type="sldNum" sz="quarter" idx="5"/>
          </p:nvPr>
        </p:nvSpPr>
        <p:spPr/>
        <p:txBody>
          <a:bodyPr/>
          <a:lstStyle/>
          <a:p>
            <a:fld id="{8715E69B-47C2-AF45-B6F3-D8AB9D959D6C}" type="slidenum">
              <a:rPr lang="en-VN"/>
              <a:t>14</a:t>
            </a:fld>
            <a:endParaRPr lang="en-VN"/>
          </a:p>
        </p:txBody>
      </p:sp>
    </p:spTree>
    <p:extLst>
      <p:ext uri="{BB962C8B-B14F-4D97-AF65-F5344CB8AC3E}">
        <p14:creationId xmlns:p14="http://schemas.microsoft.com/office/powerpoint/2010/main" val="42352544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auto">
              <a:buFont typeface="Arial" panose="020B0604020202020204" pitchFamily="34" charset="0"/>
              <a:buChar char="•"/>
            </a:pPr>
            <a:r>
              <a:rPr lang="en-US" sz="1800" b="1">
                <a:solidFill>
                  <a:srgbClr val="8C007F"/>
                </a:solidFill>
                <a:effectLst/>
                <a:latin typeface="SabonMTPro"/>
              </a:rPr>
              <a:t>Delivering content. </a:t>
            </a:r>
            <a:r>
              <a:rPr lang="en-US" sz="1800">
                <a:solidFill>
                  <a:srgbClr val="8C007F"/>
                </a:solidFill>
                <a:effectLst/>
                <a:latin typeface="SabonMTPro"/>
              </a:rPr>
              <a:t>This is the typical case where a click-through on a banner adver- tisement leads to a destination site giving more detailed information on an offer. This is where a direct response is sought. Today, ads often embed videos or white papers to </a:t>
            </a:r>
          </a:p>
          <a:p>
            <a:pPr fontAlgn="auto">
              <a:buFont typeface="Arial" panose="020B0604020202020204" pitchFamily="34" charset="0"/>
              <a:buChar char="•"/>
            </a:pPr>
            <a:r>
              <a:rPr lang="en-US" sz="1800">
                <a:solidFill>
                  <a:srgbClr val="8C007F"/>
                </a:solidFill>
                <a:effectLst/>
                <a:latin typeface="SabonMTPro"/>
              </a:rPr>
              <a:t>deliver content directly within the ad.</a:t>
            </a:r>
            <a:br>
              <a:rPr lang="en-US" sz="1800">
                <a:solidFill>
                  <a:srgbClr val="8C007F"/>
                </a:solidFill>
                <a:effectLst/>
                <a:latin typeface="SabonMTPro"/>
              </a:rPr>
            </a:br>
            <a:r>
              <a:rPr lang="en-US" sz="1800" b="1">
                <a:solidFill>
                  <a:srgbClr val="8C007F"/>
                </a:solidFill>
                <a:effectLst/>
                <a:latin typeface="SabonMTPro"/>
              </a:rPr>
              <a:t>Enabling transaction. </a:t>
            </a:r>
            <a:r>
              <a:rPr lang="en-US" sz="1800">
                <a:solidFill>
                  <a:srgbClr val="8C007F"/>
                </a:solidFill>
                <a:effectLst/>
                <a:latin typeface="SabonMTPro"/>
              </a:rPr>
              <a:t>If a click-through leads to a merchant such as a travel site or an </a:t>
            </a:r>
          </a:p>
          <a:p>
            <a:pPr fontAlgn="auto">
              <a:buFont typeface="Arial" panose="020B0604020202020204" pitchFamily="34" charset="0"/>
              <a:buChar char="•"/>
            </a:pPr>
            <a:r>
              <a:rPr lang="en-US" sz="1800">
                <a:solidFill>
                  <a:srgbClr val="8C007F"/>
                </a:solidFill>
                <a:effectLst/>
                <a:latin typeface="SabonMTPro"/>
              </a:rPr>
              <a:t>online bookstore this may lead directly to a sale. A direct response is also sought here. </a:t>
            </a:r>
            <a:r>
              <a:rPr lang="en-US" sz="1800" b="1">
                <a:solidFill>
                  <a:srgbClr val="8C007F"/>
                </a:solidFill>
                <a:effectLst/>
                <a:latin typeface="SabonMTPro"/>
              </a:rPr>
              <a:t>Shaping attitudes. </a:t>
            </a:r>
            <a:r>
              <a:rPr lang="en-US" sz="1800">
                <a:solidFill>
                  <a:srgbClr val="8C007F"/>
                </a:solidFill>
                <a:effectLst/>
                <a:latin typeface="SabonMTPro"/>
              </a:rPr>
              <a:t>An advertisement that is consistent with a company brand can help </a:t>
            </a:r>
          </a:p>
          <a:p>
            <a:pPr fontAlgn="auto">
              <a:buFont typeface="Arial" panose="020B0604020202020204" pitchFamily="34" charset="0"/>
              <a:buChar char="•"/>
            </a:pPr>
            <a:r>
              <a:rPr lang="en-US" sz="1800">
                <a:solidFill>
                  <a:srgbClr val="8C007F"/>
                </a:solidFill>
                <a:effectLst/>
                <a:latin typeface="SabonMTPro"/>
              </a:rPr>
              <a:t>build brand awareness.</a:t>
            </a:r>
            <a:br>
              <a:rPr lang="en-US" sz="1800">
                <a:solidFill>
                  <a:srgbClr val="8C007F"/>
                </a:solidFill>
                <a:effectLst/>
                <a:latin typeface="SabonMTPro"/>
              </a:rPr>
            </a:br>
            <a:r>
              <a:rPr lang="en-US" sz="1800" b="1">
                <a:solidFill>
                  <a:srgbClr val="8C007F"/>
                </a:solidFill>
                <a:effectLst/>
                <a:latin typeface="SabonMTPro"/>
              </a:rPr>
              <a:t>Soliciting response. </a:t>
            </a:r>
            <a:r>
              <a:rPr lang="en-US" sz="1800">
                <a:solidFill>
                  <a:srgbClr val="8C007F"/>
                </a:solidFill>
                <a:effectLst/>
                <a:latin typeface="SabonMTPro"/>
              </a:rPr>
              <a:t>An advertisement may be intended to identify new leads or as a start for two-way communication. In these cases, an interactive advertisement may encourage </a:t>
            </a:r>
          </a:p>
          <a:p>
            <a:pPr fontAlgn="auto">
              <a:buFont typeface="Arial" panose="020B0604020202020204" pitchFamily="34" charset="0"/>
              <a:buChar char="•"/>
            </a:pPr>
            <a:r>
              <a:rPr lang="en-US" sz="1800">
                <a:solidFill>
                  <a:srgbClr val="8C007F"/>
                </a:solidFill>
                <a:effectLst/>
                <a:latin typeface="SabonMTPro"/>
              </a:rPr>
              <a:t>a user to type in an email address or other information.</a:t>
            </a:r>
            <a:br>
              <a:rPr lang="en-US" sz="1800">
                <a:solidFill>
                  <a:srgbClr val="8C007F"/>
                </a:solidFill>
                <a:effectLst/>
                <a:latin typeface="SabonMTPro"/>
              </a:rPr>
            </a:br>
            <a:r>
              <a:rPr lang="en-US" sz="1800" b="1">
                <a:solidFill>
                  <a:srgbClr val="8C007F"/>
                </a:solidFill>
                <a:effectLst/>
                <a:latin typeface="SabonMTPro"/>
              </a:rPr>
              <a:t>Encouraging retention. </a:t>
            </a:r>
            <a:r>
              <a:rPr lang="en-US" sz="1800">
                <a:solidFill>
                  <a:srgbClr val="8C007F"/>
                </a:solidFill>
                <a:effectLst/>
                <a:latin typeface="SabonMTPro"/>
              </a:rPr>
              <a:t>The advertisement may be placed as a reminder about the com- pany and its service and may link through to on-site sales promotions such as a prize draw. </a:t>
            </a:r>
          </a:p>
          <a:p>
            <a:pPr fontAlgn="auto">
              <a:buFont typeface="Arial" panose="020B0604020202020204" pitchFamily="34" charset="0"/>
              <a:buChar char="•"/>
            </a:pPr>
            <a:endParaRPr lang="en-US" sz="1800">
              <a:solidFill>
                <a:srgbClr val="8C007F"/>
              </a:solidFill>
              <a:effectLst/>
              <a:latin typeface="SabonMTPro"/>
            </a:endParaRPr>
          </a:p>
          <a:p>
            <a:pPr fontAlgn="auto">
              <a:buFont typeface="Arial" panose="020B0604020202020204" pitchFamily="34" charset="0"/>
              <a:buChar char="•"/>
            </a:pPr>
            <a:r>
              <a:rPr lang="en-US" sz="1800" b="1">
                <a:solidFill>
                  <a:srgbClr val="8C007F"/>
                </a:solidFill>
                <a:effectLst/>
                <a:latin typeface="SabonMTPro"/>
              </a:rPr>
              <a:t>Reach to drive awareness. </a:t>
            </a:r>
            <a:r>
              <a:rPr lang="en-US" sz="1800">
                <a:solidFill>
                  <a:srgbClr val="8C007F"/>
                </a:solidFill>
                <a:effectLst/>
                <a:latin typeface="SabonMTPro"/>
              </a:rPr>
              <a:t>A media mix buying programmatic display, paid social or Google Display Network paid search ads enables companies to reach and influence con- sumers and business people as they use publisher sites and social networks. This is meas- ured by number of ad impressions served. The visual imagery of a display ad can generate </a:t>
            </a:r>
          </a:p>
          <a:p>
            <a:pPr fontAlgn="auto">
              <a:buFont typeface="Arial" panose="020B0604020202020204" pitchFamily="34" charset="0"/>
              <a:buChar char="•"/>
            </a:pPr>
            <a:r>
              <a:rPr lang="en-US" sz="1800">
                <a:solidFill>
                  <a:srgbClr val="8C007F"/>
                </a:solidFill>
                <a:effectLst/>
                <a:latin typeface="SabonMTPro"/>
              </a:rPr>
              <a:t>awareness about a brand, product or need.</a:t>
            </a:r>
            <a:br>
              <a:rPr lang="en-US" sz="1800">
                <a:solidFill>
                  <a:srgbClr val="8C007F"/>
                </a:solidFill>
                <a:effectLst/>
                <a:latin typeface="SabonMTPro"/>
              </a:rPr>
            </a:br>
            <a:r>
              <a:rPr lang="en-US" sz="1800" b="1">
                <a:solidFill>
                  <a:srgbClr val="8C007F"/>
                </a:solidFill>
                <a:effectLst/>
                <a:latin typeface="SabonMTPro"/>
              </a:rPr>
              <a:t>Direct response. </a:t>
            </a:r>
            <a:r>
              <a:rPr lang="en-US" sz="1800">
                <a:solidFill>
                  <a:srgbClr val="8C007F"/>
                </a:solidFill>
                <a:effectLst/>
                <a:latin typeface="SabonMTPro"/>
              </a:rPr>
              <a:t>Display advertising can generate an immediate direct response measured as interaction with an ad or click-through to a website, enabling transaction for retail products, for example. Figure 9.11 shows that a common goal will be able to achieve conversion to a lead on a destination site, which will then be nurtured using retargeting. </a:t>
            </a:r>
          </a:p>
          <a:p>
            <a:r>
              <a:rPr lang="en-US" sz="1800">
                <a:solidFill>
                  <a:srgbClr val="8C007F"/>
                </a:solidFill>
                <a:effectLst/>
                <a:latin typeface="SabonMTPro"/>
              </a:rPr>
              <a:t>• </a:t>
            </a:r>
            <a:r>
              <a:rPr lang="en-US" sz="1800" b="1">
                <a:effectLst/>
                <a:latin typeface="SabonMTPro"/>
              </a:rPr>
              <a:t>Targeting options. </a:t>
            </a:r>
            <a:r>
              <a:rPr lang="en-US" sz="1800">
                <a:effectLst/>
                <a:latin typeface="SabonMTPro"/>
              </a:rPr>
              <a:t>Figure 9.11 summarises the rich range of targeting techniques avail- able in online advertising that we explored in the examples of Facebook advertising in Chapter 2. These include demographic targeting (e.g. based on age and gender); con- textual targeting (based on content types viewed); affinity (e.g. interest-based behaviour suggests a person is ‘in-market’ or actively seeking a product); and lookalike targeting (where the ad platform uses a list of existing prospects or customers to identify similar </a:t>
            </a:r>
            <a:endParaRPr lang="en-US" sz="2800"/>
          </a:p>
          <a:p>
            <a:r>
              <a:rPr lang="en-US" sz="1800">
                <a:solidFill>
                  <a:srgbClr val="8C007F"/>
                </a:solidFill>
                <a:effectLst/>
                <a:latin typeface="SabonMTPro"/>
              </a:rPr>
              <a:t>• </a:t>
            </a:r>
            <a:r>
              <a:rPr lang="en-US" sz="1800">
                <a:effectLst/>
                <a:latin typeface="SabonMTPro"/>
              </a:rPr>
              <a:t>audiences).</a:t>
            </a:r>
            <a:br>
              <a:rPr lang="en-US" sz="1800">
                <a:effectLst/>
                <a:latin typeface="SabonMTPro"/>
              </a:rPr>
            </a:br>
            <a:r>
              <a:rPr lang="en-US" sz="1800" b="1">
                <a:effectLst/>
                <a:latin typeface="SabonMTPro"/>
              </a:rPr>
              <a:t>Retargeting. </a:t>
            </a:r>
            <a:r>
              <a:rPr lang="en-US" sz="1800">
                <a:effectLst/>
                <a:latin typeface="SabonMTPro"/>
              </a:rPr>
              <a:t>As well as raising initial awareness, ‘reminder’ ads have an important role in reminding people who have already interacted with a brand to nudge them along the path to purchase by encouraging repeat visits, conversion to lead and sale. Retargeted ads are available through the Google Display Network, which covers many publisher sites, on ad networks (e.g. Criteo, which is used by retailers) and social networks including Facebook, LinkedIn and Twitter. Retargeting is available by targeting known audiences in a ‘cookie </a:t>
            </a:r>
            <a:endParaRPr lang="en-US" sz="2800"/>
          </a:p>
          <a:p>
            <a:r>
              <a:rPr lang="en-US" sz="1800">
                <a:solidFill>
                  <a:srgbClr val="8C007F"/>
                </a:solidFill>
                <a:effectLst/>
                <a:latin typeface="SabonMTPro"/>
              </a:rPr>
              <a:t>• </a:t>
            </a:r>
            <a:r>
              <a:rPr lang="en-US" sz="1800">
                <a:effectLst/>
                <a:latin typeface="SabonMTPro"/>
              </a:rPr>
              <a:t>pool’ or by uploading lists of known people who have interacted with a site. </a:t>
            </a:r>
            <a:r>
              <a:rPr lang="en-US" sz="1800" b="1">
                <a:effectLst/>
                <a:latin typeface="SabonMTPro"/>
              </a:rPr>
              <a:t>Advertising now available for smaller advertisers. </a:t>
            </a:r>
            <a:r>
              <a:rPr lang="en-US" sz="1800">
                <a:effectLst/>
                <a:latin typeface="SabonMTPro"/>
              </a:rPr>
              <a:t>Previously, ad buying online was limited to larger advertisers. But now a small business can purchase a small-scale, highly targeted ad campaign for a few dollars using the Google Display Network options in Google Ads or the advertising programmes available on the social networks such as Facebook, Twitter or LinkedIn. They can now use self-service tools such as AdRollTM (</a:t>
            </a:r>
            <a:r>
              <a:rPr lang="en-US" sz="1800">
                <a:effectLst/>
                <a:latin typeface="HelveticaNeueLTW1G"/>
              </a:rPr>
              <a:t>www.adroll.com</a:t>
            </a:r>
            <a:r>
              <a:rPr lang="en-US" sz="1800">
                <a:effectLst/>
                <a:latin typeface="SabonMTPro"/>
              </a:rPr>
              <a:t>) to retarget across all of these to boost conversion.</a:t>
            </a:r>
            <a:br>
              <a:rPr lang="en-US" sz="1800">
                <a:effectLst/>
                <a:latin typeface="SabonMTPro"/>
              </a:rPr>
            </a:br>
            <a:r>
              <a:rPr lang="en-US" sz="1800" b="1">
                <a:effectLst/>
                <a:latin typeface="SabonMTPro"/>
              </a:rPr>
              <a:t>Indirect response. </a:t>
            </a:r>
            <a:r>
              <a:rPr lang="en-US" sz="1800">
                <a:effectLst/>
                <a:latin typeface="SabonMTPro"/>
              </a:rPr>
              <a:t>We will see in the section on the disadvantages of display advertising that click-throughs are so low that it suggests display advertising is not worthwhile. However, the indirect response, where viewers of an ad later visit a website or search on </a:t>
            </a:r>
            <a:endParaRPr lang="en-US" sz="280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rgbClr val="8C007F"/>
                </a:solidFill>
                <a:effectLst/>
                <a:latin typeface="SabonMTPro"/>
              </a:rPr>
              <a:t>• </a:t>
            </a:r>
            <a:r>
              <a:rPr lang="en-US" sz="1800">
                <a:effectLst/>
                <a:latin typeface="SabonMTPro"/>
              </a:rPr>
              <a:t>the brand or category, should not be underestimated.</a:t>
            </a:r>
            <a:br>
              <a:rPr lang="en-US" sz="1800">
                <a:effectLst/>
                <a:latin typeface="SabonMTPro"/>
              </a:rPr>
            </a:br>
            <a:r>
              <a:rPr lang="en-US" sz="1800" b="1">
                <a:effectLst/>
                <a:latin typeface="SabonMTPro"/>
              </a:rPr>
              <a:t>Media-multiplier or halo effect. </a:t>
            </a:r>
            <a:r>
              <a:rPr lang="en-US" sz="1800">
                <a:effectLst/>
                <a:latin typeface="SabonMTPro"/>
              </a:rPr>
              <a:t>Repeated exposure to ads online, particularly in asso- ciation with other media, can increase brand awareness and ultimately purchase intent. Furthermore, practitioners report a </a:t>
            </a:r>
            <a:r>
              <a:rPr lang="en-US" sz="1800" b="1">
                <a:solidFill>
                  <a:srgbClr val="007FFF"/>
                </a:solidFill>
                <a:effectLst/>
                <a:latin typeface="HelveticaNeueLTW1G"/>
              </a:rPr>
              <a:t>media-multiplier or halo effect </a:t>
            </a:r>
            <a:r>
              <a:rPr lang="en-US" sz="1800">
                <a:effectLst/>
                <a:latin typeface="SabonMTPro"/>
              </a:rPr>
              <a:t>of buying online ads, which can help increase the response rates from other online media. For example, if a web user has been exposed to banner ads, this may increase their response to paid search ads and may also increase their likelihood of converting on a site since brand awareness and trust may be higher. </a:t>
            </a:r>
            <a:endParaRPr lang="en-US" sz="4000"/>
          </a:p>
          <a:p>
            <a:r>
              <a:rPr lang="en-US" sz="1800">
                <a:solidFill>
                  <a:srgbClr val="8C007F"/>
                </a:solidFill>
                <a:effectLst/>
                <a:latin typeface="SabonMTPro"/>
              </a:rPr>
              <a:t>• </a:t>
            </a:r>
            <a:r>
              <a:rPr lang="en-US" sz="1800" b="1">
                <a:effectLst/>
                <a:latin typeface="SabonMTPro"/>
              </a:rPr>
              <a:t>Achieving brand interactions. </a:t>
            </a:r>
            <a:r>
              <a:rPr lang="en-US" sz="1800">
                <a:effectLst/>
                <a:latin typeface="SabonMTPro"/>
              </a:rPr>
              <a:t>Many modern display ads comprise two parts – an initial visual encouraging interaction through a rollover, and then another visual or application encouraging interaction with a brand. This enables advertisers to calculate an interaction </a:t>
            </a:r>
            <a:endParaRPr lang="en-US" sz="4000"/>
          </a:p>
          <a:p>
            <a:r>
              <a:rPr lang="en-US" sz="1800">
                <a:solidFill>
                  <a:srgbClr val="8C007F"/>
                </a:solidFill>
                <a:effectLst/>
                <a:latin typeface="SabonMTPro"/>
              </a:rPr>
              <a:t>• </a:t>
            </a:r>
            <a:r>
              <a:rPr lang="en-US" sz="1800">
                <a:effectLst/>
                <a:latin typeface="SabonMTPro"/>
              </a:rPr>
              <a:t>rate (IR) to assess the extent to which viewers interact with a brand ad.</a:t>
            </a:r>
            <a:br>
              <a:rPr lang="en-US" sz="1800">
                <a:effectLst/>
                <a:latin typeface="SabonMTPro"/>
              </a:rPr>
            </a:br>
            <a:r>
              <a:rPr lang="en-US" sz="1800" b="1">
                <a:effectLst/>
                <a:latin typeface="SabonMTPro"/>
              </a:rPr>
              <a:t>Targeting. </a:t>
            </a:r>
            <a:r>
              <a:rPr lang="en-US" sz="1800">
                <a:effectLst/>
                <a:latin typeface="SabonMTPro"/>
              </a:rPr>
              <a:t>Media buyers can select the right site or channel within a site to reach the audi- ence (e.g. a specialist online car magazine or review site or the motoring channel within an online newspaper or TV channel site). Audiences can also be targeted via their profile through serving personalised ads, or ads in emails if visitors have registered on a site. Behavioural retargeting options are used in an ad network to preferentially serve an ad to someone who seems to have an interest in a topic from the content they consume. Effectively the ad follows the viewer around the site. For example, if someone visits the car section of a site, then the ad is served to them when they view other sections of the site. Retargeting can work across an ad network too and can even be sequential, where the messages are varied for an individual the more times they are exposed to the ad. Search retargeting offers the option to display an ad after a visitor has searched on a particular </a:t>
            </a:r>
            <a:endParaRPr lang="en-US" sz="4000"/>
          </a:p>
          <a:p>
            <a:pPr fontAlgn="auto">
              <a:buFont typeface="Arial" panose="020B0604020202020204" pitchFamily="34" charset="0"/>
              <a:buChar char="•"/>
            </a:pPr>
            <a:r>
              <a:rPr lang="en-US" sz="1800">
                <a:solidFill>
                  <a:srgbClr val="8C007F"/>
                </a:solidFill>
                <a:effectLst/>
                <a:latin typeface="SabonMTPro"/>
              </a:rPr>
              <a:t>term, such as a car marque. Tracking of individuals is achieved through use of cookies. </a:t>
            </a:r>
            <a:r>
              <a:rPr lang="en-US" sz="1800" b="1">
                <a:solidFill>
                  <a:srgbClr val="8C007F"/>
                </a:solidFill>
                <a:effectLst/>
                <a:latin typeface="SabonMTPro"/>
              </a:rPr>
              <a:t>Cost. </a:t>
            </a:r>
            <a:r>
              <a:rPr lang="en-US" sz="1800">
                <a:solidFill>
                  <a:srgbClr val="8C007F"/>
                </a:solidFill>
                <a:effectLst/>
                <a:latin typeface="SabonMTPro"/>
              </a:rPr>
              <a:t>There are opportunities to buy online media at a cheaper rate compared to tradi- tional media, although this is less true in focused, competitive markets such as financial services, where there is limited premium inventory for media buyers to purchase. Programmatic advertising and ad networks give advertisers the options of advertising across a network of sites to reach a particular demographic, e.g. female 18–25 with specific interests, but at a lower cost than media buys on a specific site since the actual site used for the ad placement isn’t known (hence these are sometimes known as ‘</a:t>
            </a:r>
            <a:r>
              <a:rPr lang="en-US" sz="1800" i="1">
                <a:solidFill>
                  <a:srgbClr val="8C007F"/>
                </a:solidFill>
                <a:effectLst/>
                <a:latin typeface="SabonMTPro"/>
              </a:rPr>
              <a:t>blind network buys</a:t>
            </a:r>
            <a:r>
              <a:rPr lang="en-US" sz="1800">
                <a:solidFill>
                  <a:srgbClr val="8C007F"/>
                </a:solidFill>
                <a:effectLst/>
                <a:latin typeface="SabonMTPro"/>
              </a:rPr>
              <a:t>’). Lower CPMs are achievable, and in some cases CPC or CPA payment options are available. Site owners such as publishers use ad networks since it gives them </a:t>
            </a:r>
          </a:p>
          <a:p>
            <a:r>
              <a:rPr lang="en-US" sz="1800">
                <a:solidFill>
                  <a:srgbClr val="8C007F"/>
                </a:solidFill>
                <a:effectLst/>
                <a:latin typeface="SabonMTPro"/>
              </a:rPr>
              <a:t>a method of gaining fees from unused ad inventory that has not sold at premium rates. </a:t>
            </a:r>
            <a:r>
              <a:rPr lang="en-US" sz="1800" b="1">
                <a:solidFill>
                  <a:srgbClr val="8C007F"/>
                </a:solidFill>
                <a:effectLst/>
                <a:latin typeface="SabonMTPro"/>
              </a:rPr>
              <a:t>Dynamic updates to ad campaigns. </a:t>
            </a:r>
            <a:r>
              <a:rPr lang="en-US" sz="1800">
                <a:solidFill>
                  <a:srgbClr val="8C007F"/>
                </a:solidFill>
                <a:effectLst/>
                <a:latin typeface="SabonMTPro"/>
              </a:rPr>
              <a:t>In comparison with traditional media, where media placements have to be bought weeks or months in advance, online ads are more flexible </a:t>
            </a:r>
            <a:r>
              <a:rPr lang="en-US" sz="1800">
                <a:effectLst/>
                <a:latin typeface="SabonMTPro"/>
              </a:rPr>
              <a:t>since it is possible to place an advertisement more rapidly and make changes during the campaign. Experienced online advertisers build in flexibility to change targeting through time. Best practice is to start wide and then narrow to a focus – allow 20 per cent of the budget for high-performing ad placements (high CTR and conversion). </a:t>
            </a:r>
            <a:endParaRPr lang="en-US" sz="2800"/>
          </a:p>
          <a:p>
            <a:r>
              <a:rPr lang="en-US" sz="1800">
                <a:effectLst/>
                <a:latin typeface="SabonMTPro"/>
              </a:rPr>
              <a:t>In an iMediaConnection (2003) interview with ING Direct VP of Marketing, Jurie Piet- erse, the capability to revise creative is highlighted: </a:t>
            </a:r>
            <a:endParaRPr lang="en-US" sz="2800"/>
          </a:p>
          <a:p>
            <a:r>
              <a:rPr lang="en-US" sz="1800">
                <a:effectLst/>
                <a:latin typeface="HelveticaNeueLTW1G"/>
              </a:rPr>
              <a:t>Another lesson we learnt is the importance of creative. It’s critical to invest in developing various creative executions to test them for best performance and constantly introduce new challengers to the top performers. We’ve also learnt there’s no single top creative unit – different creative executions and sizes perform differently from publisher to publisher. </a:t>
            </a:r>
            <a:endParaRPr lang="en-US" sz="2800"/>
          </a:p>
          <a:p>
            <a:r>
              <a:rPr lang="en-US" sz="1800">
                <a:solidFill>
                  <a:srgbClr val="8C007F"/>
                </a:solidFill>
                <a:effectLst/>
                <a:latin typeface="SabonMTPro"/>
              </a:rPr>
              <a:t>• </a:t>
            </a:r>
            <a:r>
              <a:rPr lang="en-US" sz="1800" b="1">
                <a:effectLst/>
                <a:latin typeface="SabonMTPro"/>
              </a:rPr>
              <a:t>Accountability. </a:t>
            </a:r>
            <a:r>
              <a:rPr lang="en-US" sz="1800">
                <a:effectLst/>
                <a:latin typeface="SabonMTPro"/>
              </a:rPr>
              <a:t>As we will discuss later in the section, it is readily possible to measure reach, interaction and response to ads. However, it is more difficult to measure brand impact. </a:t>
            </a:r>
            <a:endParaRPr lang="en-US" sz="2800"/>
          </a:p>
          <a:p>
            <a:pPr fontAlgn="auto">
              <a:buFont typeface="Arial" panose="020B0604020202020204" pitchFamily="34" charset="0"/>
              <a:buChar char="•"/>
            </a:pPr>
            <a:endParaRPr lang="en-US" sz="1800">
              <a:solidFill>
                <a:srgbClr val="8C007F"/>
              </a:solidFill>
              <a:effectLst/>
              <a:latin typeface="SabonMTPro"/>
            </a:endParaRPr>
          </a:p>
          <a:p>
            <a:endParaRPr lang="en-US" sz="2800"/>
          </a:p>
          <a:p>
            <a:pPr fontAlgn="auto">
              <a:buFont typeface="Arial" panose="020B0604020202020204" pitchFamily="34" charset="0"/>
              <a:buChar char="•"/>
            </a:pPr>
            <a:endParaRPr lang="en-US" sz="1800">
              <a:solidFill>
                <a:srgbClr val="8C007F"/>
              </a:solidFill>
              <a:effectLst/>
              <a:latin typeface="SabonMTPro"/>
            </a:endParaRPr>
          </a:p>
          <a:p>
            <a:pPr fontAlgn="auto">
              <a:buFont typeface="Arial" panose="020B0604020202020204" pitchFamily="34" charset="0"/>
              <a:buChar char="•"/>
            </a:pPr>
            <a:endParaRPr lang="en-US" sz="1800">
              <a:solidFill>
                <a:srgbClr val="8C007F"/>
              </a:solidFill>
              <a:effectLst/>
              <a:latin typeface="SabonMTPro"/>
            </a:endParaRPr>
          </a:p>
        </p:txBody>
      </p:sp>
      <p:sp>
        <p:nvSpPr>
          <p:cNvPr id="4" name="Slide Number Placeholder 3"/>
          <p:cNvSpPr>
            <a:spLocks noGrp="1"/>
          </p:cNvSpPr>
          <p:nvPr>
            <p:ph type="sldNum" sz="quarter" idx="5"/>
          </p:nvPr>
        </p:nvSpPr>
        <p:spPr/>
        <p:txBody>
          <a:bodyPr/>
          <a:lstStyle/>
          <a:p>
            <a:fld id="{8715E69B-47C2-AF45-B6F3-D8AB9D959D6C}" type="slidenum">
              <a:rPr lang="en-VN"/>
              <a:t>15</a:t>
            </a:fld>
            <a:endParaRPr lang="en-VN"/>
          </a:p>
        </p:txBody>
      </p:sp>
    </p:spTree>
    <p:extLst>
      <p:ext uri="{BB962C8B-B14F-4D97-AF65-F5344CB8AC3E}">
        <p14:creationId xmlns:p14="http://schemas.microsoft.com/office/powerpoint/2010/main" val="16457727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auto">
              <a:buFont typeface="Arial" panose="020B0604020202020204" pitchFamily="34" charset="0"/>
              <a:buChar char="•"/>
            </a:pPr>
            <a:r>
              <a:rPr lang="en-US" sz="1800" b="1">
                <a:solidFill>
                  <a:srgbClr val="8C007F"/>
                </a:solidFill>
                <a:effectLst/>
                <a:latin typeface="SabonMTPro"/>
              </a:rPr>
              <a:t>Relatively low click-through rates. </a:t>
            </a:r>
            <a:r>
              <a:rPr lang="en-US" sz="1800">
                <a:solidFill>
                  <a:srgbClr val="8C007F"/>
                </a:solidFill>
                <a:effectLst/>
                <a:latin typeface="SabonMTPro"/>
              </a:rPr>
              <a:t>When discussing online ads, many web users will state they ignore ads and find them intrusive. Published click-through rates support this, with most compilations showing response rates of around 0.1 to 0.2 per cent, but with rich media formats such as video ads attracting higher click-through rates. This phenomenon is known among practitioners as ‘banner blindness’. The first 468 </a:t>
            </a:r>
            <a:r>
              <a:rPr lang="en-US" sz="1800">
                <a:solidFill>
                  <a:srgbClr val="8C007F"/>
                </a:solidFill>
                <a:effectLst/>
                <a:latin typeface="PearsonMATHPRO02"/>
              </a:rPr>
              <a:t>* </a:t>
            </a:r>
            <a:r>
              <a:rPr lang="en-US" sz="1800">
                <a:solidFill>
                  <a:srgbClr val="8C007F"/>
                </a:solidFill>
                <a:effectLst/>
                <a:latin typeface="SabonMTPro"/>
              </a:rPr>
              <a:t>68 pixel banner ad was placed on HotwiredTM in 1995 and the call-to-action ‘Click here!’ generated a click-through of 25 per cent. Since then, the click-through rate (CTR) has fallen dramati- cally, with many consumers suffering from banner blindness – they ignore anything on a website that looks like an ad. Remember, though, that for reasons such as awareness generation and the media-multiplier effect, digital marketers should not dismiss online advertising as ineffectual based on click-through rates alone. It should also be remem- bered that the use of new ad formats such as </a:t>
            </a:r>
            <a:r>
              <a:rPr lang="en-US" sz="1800" b="1">
                <a:solidFill>
                  <a:srgbClr val="007FFF"/>
                </a:solidFill>
                <a:effectLst/>
                <a:latin typeface="HelveticaNeueLTW1G"/>
              </a:rPr>
              <a:t>native advertising </a:t>
            </a:r>
            <a:r>
              <a:rPr lang="en-US" sz="1800">
                <a:solidFill>
                  <a:srgbClr val="8C007F"/>
                </a:solidFill>
                <a:effectLst/>
                <a:latin typeface="SabonMTPro"/>
              </a:rPr>
              <a:t>(which we introduced in Chapter 3) and widget marketing mean that there are other ways to get cut-through. </a:t>
            </a:r>
            <a:r>
              <a:rPr lang="en-US" sz="1800" b="1">
                <a:solidFill>
                  <a:srgbClr val="8C007F"/>
                </a:solidFill>
                <a:effectLst/>
                <a:latin typeface="SabonMTPro"/>
              </a:rPr>
              <a:t>Relatively high costs or low efficiency. </a:t>
            </a:r>
            <a:r>
              <a:rPr lang="en-US" sz="1800">
                <a:solidFill>
                  <a:srgbClr val="8C007F"/>
                </a:solidFill>
                <a:effectLst/>
                <a:latin typeface="SabonMTPro"/>
              </a:rPr>
              <a:t>When the low response rates are combined with relatively high costs of over £10 per thousand, this makes online ads an inefficient medium. </a:t>
            </a:r>
            <a:r>
              <a:rPr lang="en-US" sz="1800" b="1">
                <a:solidFill>
                  <a:srgbClr val="8C007F"/>
                </a:solidFill>
                <a:effectLst/>
                <a:latin typeface="SabonMTPro"/>
              </a:rPr>
              <a:t>Brand reputation. </a:t>
            </a:r>
            <a:r>
              <a:rPr lang="en-US" sz="1800">
                <a:solidFill>
                  <a:srgbClr val="8C007F"/>
                </a:solidFill>
                <a:effectLst/>
                <a:latin typeface="SabonMTPro"/>
              </a:rPr>
              <a:t>Brands can potentially be damaged in the consumers’ minds if they are associated with some types of content such as gambling, pornography or racism. It is difficult to monitor precisely which content an ad is served next to when millions of impressions are bought across many sites; this is particularly the case when using ad </a:t>
            </a:r>
          </a:p>
          <a:p>
            <a:pPr fontAlgn="auto">
              <a:buFont typeface="Arial" panose="020B0604020202020204" pitchFamily="34" charset="0"/>
              <a:buChar char="•"/>
            </a:pPr>
            <a:r>
              <a:rPr lang="en-US" sz="1800">
                <a:solidFill>
                  <a:srgbClr val="8C007F"/>
                </a:solidFill>
                <a:effectLst/>
                <a:latin typeface="SabonMTPro"/>
              </a:rPr>
              <a:t>networks.</a:t>
            </a:r>
            <a:br>
              <a:rPr lang="en-US" sz="1800">
                <a:solidFill>
                  <a:srgbClr val="8C007F"/>
                </a:solidFill>
                <a:effectLst/>
                <a:latin typeface="SabonMTPro"/>
              </a:rPr>
            </a:br>
            <a:r>
              <a:rPr lang="en-US" sz="1800" b="1">
                <a:solidFill>
                  <a:srgbClr val="8C007F"/>
                </a:solidFill>
                <a:effectLst/>
                <a:latin typeface="SabonMTPro"/>
              </a:rPr>
              <a:t>Managing technology complexity. </a:t>
            </a:r>
            <a:r>
              <a:rPr lang="en-US" sz="1800">
                <a:solidFill>
                  <a:srgbClr val="8C007F"/>
                </a:solidFill>
                <a:effectLst/>
                <a:latin typeface="SabonMTPro"/>
              </a:rPr>
              <a:t>Joseph (2020) gives an example of how larger advertis- ers may have a challenge of integrating with many technology providers to support their advertising. The article explains how the head of programmatic advertising at Diageo is seeking to consolidate the number of programmatic platforms from more than 10 with the aim of gaining better insights and cost-efficiencies from work with fewer adtech partners. </a:t>
            </a:r>
          </a:p>
        </p:txBody>
      </p:sp>
      <p:sp>
        <p:nvSpPr>
          <p:cNvPr id="4" name="Slide Number Placeholder 3"/>
          <p:cNvSpPr>
            <a:spLocks noGrp="1"/>
          </p:cNvSpPr>
          <p:nvPr>
            <p:ph type="sldNum" sz="quarter" idx="5"/>
          </p:nvPr>
        </p:nvSpPr>
        <p:spPr/>
        <p:txBody>
          <a:bodyPr/>
          <a:lstStyle/>
          <a:p>
            <a:fld id="{8715E69B-47C2-AF45-B6F3-D8AB9D959D6C}" type="slidenum">
              <a:rPr lang="en-VN"/>
              <a:t>16</a:t>
            </a:fld>
            <a:endParaRPr lang="en-VN"/>
          </a:p>
        </p:txBody>
      </p:sp>
    </p:spTree>
    <p:extLst>
      <p:ext uri="{BB962C8B-B14F-4D97-AF65-F5344CB8AC3E}">
        <p14:creationId xmlns:p14="http://schemas.microsoft.com/office/powerpoint/2010/main" val="8444939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a:solidFill>
                  <a:srgbClr val="007FFF"/>
                </a:solidFill>
                <a:effectLst/>
                <a:latin typeface="HelveticaNeueLTW1G"/>
              </a:rPr>
              <a:t>interstitial ads </a:t>
            </a:r>
            <a:r>
              <a:rPr lang="en-US" sz="1800">
                <a:effectLst/>
                <a:latin typeface="SabonMTPro"/>
              </a:rPr>
              <a:t>(intermediate adverts before another page appears) and the more common </a:t>
            </a:r>
            <a:r>
              <a:rPr lang="en-US" sz="1800" b="1">
                <a:solidFill>
                  <a:srgbClr val="007FFF"/>
                </a:solidFill>
                <a:effectLst/>
                <a:latin typeface="HelveticaNeueLTW1G"/>
              </a:rPr>
              <a:t>overlays </a:t>
            </a:r>
            <a:r>
              <a:rPr lang="en-US" sz="1800">
                <a:effectLst/>
                <a:latin typeface="SabonMTPro"/>
              </a:rPr>
              <a:t>(formerly more often known as </a:t>
            </a:r>
            <a:r>
              <a:rPr lang="en-US" sz="1800" i="1">
                <a:effectLst/>
                <a:latin typeface="SabonMTPro"/>
              </a:rPr>
              <a:t>superstitials </a:t>
            </a:r>
            <a:r>
              <a:rPr lang="en-US" sz="1800">
                <a:effectLst/>
                <a:latin typeface="SabonMTPro"/>
              </a:rPr>
              <a:t>or </a:t>
            </a:r>
            <a:r>
              <a:rPr lang="en-US" sz="1800" i="1">
                <a:effectLst/>
                <a:latin typeface="SabonMTPro"/>
              </a:rPr>
              <a:t>overts</a:t>
            </a:r>
            <a:r>
              <a:rPr lang="en-US" sz="1800">
                <a:effectLst/>
                <a:latin typeface="SabonMTPro"/>
              </a:rPr>
              <a:t>) that appear above content and, of course, </a:t>
            </a:r>
            <a:r>
              <a:rPr lang="en-US" sz="1800" i="1">
                <a:effectLst/>
                <a:latin typeface="SabonMTPro"/>
              </a:rPr>
              <a:t>pop- up windows </a:t>
            </a:r>
            <a:r>
              <a:rPr lang="en-US" sz="1800">
                <a:effectLst/>
                <a:latin typeface="SabonMTPro"/>
              </a:rPr>
              <a:t>that are now less widely used because of their intrusion. </a:t>
            </a:r>
          </a:p>
          <a:p>
            <a:endParaRPr lang="en-US" sz="1800">
              <a:solidFill>
                <a:srgbClr val="8C007F"/>
              </a:solidFill>
              <a:effectLst/>
              <a:latin typeface="SabonMTPro"/>
            </a:endParaRPr>
          </a:p>
          <a:p>
            <a:r>
              <a:rPr lang="en-US" sz="2800" b="0" i="0" u="none" strike="noStrike">
                <a:solidFill>
                  <a:srgbClr val="4D5156"/>
                </a:solidFill>
                <a:effectLst/>
                <a:latin typeface="arial" panose="020B0604020202020204" pitchFamily="34" charset="0"/>
              </a:rPr>
              <a:t>Theo thông tin từ Youtube, tới đây hình thức quảng cáo </a:t>
            </a:r>
            <a:r>
              <a:rPr lang="en-US" sz="2800" b="1" i="0" u="none" strike="noStrike">
                <a:solidFill>
                  <a:srgbClr val="5F6368"/>
                </a:solidFill>
                <a:effectLst/>
                <a:latin typeface="arial" panose="020B0604020202020204" pitchFamily="34" charset="0"/>
              </a:rPr>
              <a:t>Overlays Ads</a:t>
            </a:r>
            <a:r>
              <a:rPr lang="en-US" sz="2800" b="0" i="0" u="none" strike="noStrike">
                <a:solidFill>
                  <a:srgbClr val="4D5156"/>
                </a:solidFill>
                <a:effectLst/>
                <a:latin typeface="arial" panose="020B0604020202020204" pitchFamily="34" charset="0"/>
              </a:rPr>
              <a:t> sẽ biến mất khỏi nền tảng này.</a:t>
            </a:r>
            <a:endParaRPr lang="en-US" sz="1800">
              <a:solidFill>
                <a:srgbClr val="8C007F"/>
              </a:solidFill>
              <a:effectLst/>
              <a:latin typeface="SabonMTPro"/>
            </a:endParaRPr>
          </a:p>
        </p:txBody>
      </p:sp>
      <p:sp>
        <p:nvSpPr>
          <p:cNvPr id="4" name="Slide Number Placeholder 3"/>
          <p:cNvSpPr>
            <a:spLocks noGrp="1"/>
          </p:cNvSpPr>
          <p:nvPr>
            <p:ph type="sldNum" sz="quarter" idx="5"/>
          </p:nvPr>
        </p:nvSpPr>
        <p:spPr/>
        <p:txBody>
          <a:bodyPr/>
          <a:lstStyle/>
          <a:p>
            <a:fld id="{8715E69B-47C2-AF45-B6F3-D8AB9D959D6C}" type="slidenum">
              <a:rPr lang="en-VN"/>
              <a:t>17</a:t>
            </a:fld>
            <a:endParaRPr lang="en-VN"/>
          </a:p>
        </p:txBody>
      </p:sp>
    </p:spTree>
    <p:extLst>
      <p:ext uri="{BB962C8B-B14F-4D97-AF65-F5344CB8AC3E}">
        <p14:creationId xmlns:p14="http://schemas.microsoft.com/office/powerpoint/2010/main" val="17733755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vi-VN" sz="1200" dirty="0">
                <a:solidFill>
                  <a:srgbClr val="000000"/>
                </a:solidFill>
                <a:latin typeface=""/>
              </a:rPr>
              <a:t>- </a:t>
            </a:r>
            <a:r>
              <a:rPr lang="vi-VN" sz="1200" b="0" i="0" dirty="0">
                <a:solidFill>
                  <a:srgbClr val="000000"/>
                </a:solidFill>
                <a:effectLst/>
                <a:latin typeface=""/>
              </a:rPr>
              <a:t>Khái niệm</a:t>
            </a:r>
            <a:r>
              <a:rPr lang="en-US" sz="1200" dirty="0">
                <a:solidFill>
                  <a:srgbClr val="000000"/>
                </a:solidFill>
                <a:latin typeface=""/>
              </a:rPr>
              <a:t>: </a:t>
            </a:r>
            <a:r>
              <a:rPr lang="en-US" sz="1200" dirty="0" err="1">
                <a:solidFill>
                  <a:srgbClr val="000000"/>
                </a:solidFill>
                <a:latin typeface=""/>
              </a:rPr>
              <a:t>Đây</a:t>
            </a:r>
            <a:r>
              <a:rPr lang="vi-VN" sz="1200" b="0" i="0" dirty="0">
                <a:solidFill>
                  <a:srgbClr val="202124"/>
                </a:solidFill>
                <a:effectLst/>
                <a:latin typeface=""/>
              </a:rPr>
              <a:t> </a:t>
            </a:r>
            <a:r>
              <a:rPr lang="vi-VN" sz="1200" b="0" i="0" dirty="0">
                <a:solidFill>
                  <a:srgbClr val="040C28"/>
                </a:solidFill>
                <a:effectLst/>
                <a:latin typeface=""/>
              </a:rPr>
              <a:t>là một hình thức quảng cáo thuộc kênh Digital Marketing – một trong các kênh marketing phổ biến hiện nay</a:t>
            </a:r>
            <a:r>
              <a:rPr lang="vi-VN" sz="1200" b="0" i="0" dirty="0">
                <a:solidFill>
                  <a:srgbClr val="202124"/>
                </a:solidFill>
                <a:effectLst/>
                <a:latin typeface=""/>
              </a:rPr>
              <a:t>. Theo đó marketer sẽ sử dụng quảng cáo biểu ngữ cùng với các định dạng quảng cáo trực quan khác để quảng cáo sản phẩm của họ trên các trang web, ứng dụng hoặc phương tiện truyền thông xã hội</a:t>
            </a:r>
          </a:p>
          <a:p>
            <a:pPr marL="571500" indent="-571500" algn="l" rtl="0" fontAlgn="base">
              <a:buFontTx/>
              <a:buChar char="-"/>
            </a:pPr>
            <a:r>
              <a:rPr lang="en-US" sz="1200" dirty="0" err="1">
                <a:solidFill>
                  <a:srgbClr val="000000"/>
                </a:solidFill>
                <a:latin typeface=""/>
              </a:rPr>
              <a:t>Nhóm</a:t>
            </a:r>
            <a:r>
              <a:rPr lang="en-US" sz="1200" dirty="0">
                <a:solidFill>
                  <a:srgbClr val="000000"/>
                </a:solidFill>
                <a:latin typeface=""/>
              </a:rPr>
              <a:t> </a:t>
            </a:r>
            <a:r>
              <a:rPr lang="en-US" sz="1200" dirty="0" err="1">
                <a:solidFill>
                  <a:srgbClr val="000000"/>
                </a:solidFill>
                <a:latin typeface=""/>
              </a:rPr>
              <a:t>phương</a:t>
            </a:r>
            <a:r>
              <a:rPr lang="en-US" sz="1200" dirty="0">
                <a:solidFill>
                  <a:srgbClr val="000000"/>
                </a:solidFill>
                <a:latin typeface=""/>
              </a:rPr>
              <a:t> </a:t>
            </a:r>
            <a:r>
              <a:rPr lang="en-US" sz="1200" dirty="0" err="1">
                <a:solidFill>
                  <a:srgbClr val="000000"/>
                </a:solidFill>
                <a:latin typeface=""/>
              </a:rPr>
              <a:t>tiện</a:t>
            </a:r>
            <a:r>
              <a:rPr lang="en-US" sz="1200" dirty="0">
                <a:solidFill>
                  <a:srgbClr val="000000"/>
                </a:solidFill>
                <a:latin typeface=""/>
              </a:rPr>
              <a:t>:</a:t>
            </a:r>
          </a:p>
          <a:p>
            <a:pPr algn="l" rtl="0" fontAlgn="base"/>
            <a:r>
              <a:rPr lang="en-US" sz="1200" dirty="0">
                <a:solidFill>
                  <a:srgbClr val="000000"/>
                </a:solidFill>
                <a:latin typeface=""/>
              </a:rPr>
              <a:t>+ </a:t>
            </a:r>
            <a:r>
              <a:rPr lang="en-US" sz="1200" dirty="0" err="1">
                <a:solidFill>
                  <a:srgbClr val="000000"/>
                </a:solidFill>
                <a:latin typeface=""/>
              </a:rPr>
              <a:t>Quảng</a:t>
            </a:r>
            <a:r>
              <a:rPr lang="en-US" sz="1200" dirty="0">
                <a:solidFill>
                  <a:srgbClr val="000000"/>
                </a:solidFill>
                <a:latin typeface=""/>
              </a:rPr>
              <a:t> </a:t>
            </a:r>
            <a:r>
              <a:rPr lang="en-US" sz="1200" dirty="0" err="1">
                <a:solidFill>
                  <a:srgbClr val="000000"/>
                </a:solidFill>
                <a:latin typeface=""/>
              </a:rPr>
              <a:t>cáo</a:t>
            </a:r>
            <a:r>
              <a:rPr lang="en-US" sz="1200" dirty="0">
                <a:solidFill>
                  <a:srgbClr val="000000"/>
                </a:solidFill>
                <a:latin typeface=""/>
              </a:rPr>
              <a:t> </a:t>
            </a:r>
            <a:r>
              <a:rPr lang="en-US" sz="1200" dirty="0" err="1">
                <a:solidFill>
                  <a:srgbClr val="000000"/>
                </a:solidFill>
                <a:latin typeface=""/>
              </a:rPr>
              <a:t>lập</a:t>
            </a:r>
            <a:r>
              <a:rPr lang="en-US" sz="1200" dirty="0">
                <a:solidFill>
                  <a:srgbClr val="000000"/>
                </a:solidFill>
                <a:latin typeface=""/>
              </a:rPr>
              <a:t> </a:t>
            </a:r>
            <a:r>
              <a:rPr lang="en-US" sz="1200" dirty="0" err="1">
                <a:solidFill>
                  <a:srgbClr val="000000"/>
                </a:solidFill>
                <a:latin typeface=""/>
              </a:rPr>
              <a:t>trình</a:t>
            </a:r>
            <a:r>
              <a:rPr lang="en-US" sz="1200" dirty="0">
                <a:solidFill>
                  <a:srgbClr val="000000"/>
                </a:solidFill>
                <a:latin typeface=""/>
              </a:rPr>
              <a:t> </a:t>
            </a:r>
            <a:r>
              <a:rPr lang="en-US" sz="1200" dirty="0" err="1">
                <a:solidFill>
                  <a:srgbClr val="000000"/>
                </a:solidFill>
                <a:latin typeface=""/>
              </a:rPr>
              <a:t>sẵn</a:t>
            </a:r>
            <a:endParaRPr lang="en-US" sz="1200" dirty="0">
              <a:solidFill>
                <a:srgbClr val="000000"/>
              </a:solidFill>
              <a:latin typeface=""/>
            </a:endParaRPr>
          </a:p>
          <a:p>
            <a:pPr algn="l" rtl="0" fontAlgn="base"/>
            <a:r>
              <a:rPr lang="en-US" sz="1200" dirty="0">
                <a:solidFill>
                  <a:srgbClr val="000000"/>
                </a:solidFill>
                <a:latin typeface=""/>
              </a:rPr>
              <a:t>+ </a:t>
            </a:r>
            <a:r>
              <a:rPr lang="en-US" sz="1200" dirty="0" err="1">
                <a:solidFill>
                  <a:srgbClr val="000000"/>
                </a:solidFill>
                <a:latin typeface=""/>
              </a:rPr>
              <a:t>Quảng</a:t>
            </a:r>
            <a:r>
              <a:rPr lang="en-US" sz="1200" dirty="0">
                <a:solidFill>
                  <a:srgbClr val="000000"/>
                </a:solidFill>
                <a:latin typeface=""/>
              </a:rPr>
              <a:t> </a:t>
            </a:r>
            <a:r>
              <a:rPr lang="en-US" sz="1200" dirty="0" err="1">
                <a:solidFill>
                  <a:srgbClr val="000000"/>
                </a:solidFill>
                <a:latin typeface=""/>
              </a:rPr>
              <a:t>cáo</a:t>
            </a:r>
            <a:r>
              <a:rPr lang="en-US" sz="1200" dirty="0">
                <a:solidFill>
                  <a:srgbClr val="000000"/>
                </a:solidFill>
                <a:latin typeface=""/>
              </a:rPr>
              <a:t> </a:t>
            </a:r>
            <a:r>
              <a:rPr lang="en-US" sz="1200" dirty="0" err="1">
                <a:solidFill>
                  <a:srgbClr val="000000"/>
                </a:solidFill>
                <a:latin typeface=""/>
              </a:rPr>
              <a:t>tự</a:t>
            </a:r>
            <a:r>
              <a:rPr lang="en-US" sz="1200" dirty="0">
                <a:solidFill>
                  <a:srgbClr val="000000"/>
                </a:solidFill>
                <a:latin typeface=""/>
              </a:rPr>
              <a:t> </a:t>
            </a:r>
            <a:r>
              <a:rPr lang="en-US" sz="1200" dirty="0" err="1">
                <a:solidFill>
                  <a:srgbClr val="000000"/>
                </a:solidFill>
                <a:latin typeface=""/>
              </a:rPr>
              <a:t>nhiên</a:t>
            </a:r>
            <a:r>
              <a:rPr lang="en-US" sz="1200" dirty="0">
                <a:solidFill>
                  <a:srgbClr val="000000"/>
                </a:solidFill>
                <a:latin typeface=""/>
              </a:rPr>
              <a:t> </a:t>
            </a:r>
            <a:r>
              <a:rPr lang="en-US" sz="1200" dirty="0" err="1">
                <a:solidFill>
                  <a:srgbClr val="000000"/>
                </a:solidFill>
                <a:latin typeface=""/>
              </a:rPr>
              <a:t>có</a:t>
            </a:r>
            <a:r>
              <a:rPr lang="en-US" sz="1200" dirty="0">
                <a:solidFill>
                  <a:srgbClr val="000000"/>
                </a:solidFill>
                <a:latin typeface=""/>
              </a:rPr>
              <a:t> </a:t>
            </a:r>
            <a:r>
              <a:rPr lang="en-US" sz="1200" dirty="0" err="1">
                <a:solidFill>
                  <a:srgbClr val="000000"/>
                </a:solidFill>
                <a:latin typeface=""/>
              </a:rPr>
              <a:t>trả</a:t>
            </a:r>
            <a:r>
              <a:rPr lang="en-US" sz="1200" dirty="0">
                <a:solidFill>
                  <a:srgbClr val="000000"/>
                </a:solidFill>
                <a:latin typeface=""/>
              </a:rPr>
              <a:t> </a:t>
            </a:r>
            <a:r>
              <a:rPr lang="en-US" sz="1200" dirty="0" err="1">
                <a:solidFill>
                  <a:srgbClr val="000000"/>
                </a:solidFill>
                <a:latin typeface=""/>
              </a:rPr>
              <a:t>phí</a:t>
            </a:r>
            <a:endParaRPr lang="en-US" sz="1200" dirty="0">
              <a:solidFill>
                <a:srgbClr val="000000"/>
              </a:solidFill>
              <a:latin typeface=""/>
            </a:endParaRPr>
          </a:p>
          <a:p>
            <a:pPr algn="l" rtl="0" fontAlgn="base"/>
            <a:r>
              <a:rPr lang="en-US" sz="1200" dirty="0">
                <a:solidFill>
                  <a:srgbClr val="000000"/>
                </a:solidFill>
                <a:latin typeface=""/>
              </a:rPr>
              <a:t>+ </a:t>
            </a:r>
            <a:r>
              <a:rPr lang="en-US" sz="1200" dirty="0" err="1">
                <a:solidFill>
                  <a:srgbClr val="000000"/>
                </a:solidFill>
                <a:latin typeface=""/>
              </a:rPr>
              <a:t>Quảng</a:t>
            </a:r>
            <a:r>
              <a:rPr lang="en-US" sz="1200" dirty="0">
                <a:solidFill>
                  <a:srgbClr val="000000"/>
                </a:solidFill>
                <a:latin typeface=""/>
              </a:rPr>
              <a:t> </a:t>
            </a:r>
            <a:r>
              <a:rPr lang="en-US" sz="1200" dirty="0" err="1">
                <a:solidFill>
                  <a:srgbClr val="000000"/>
                </a:solidFill>
                <a:latin typeface=""/>
              </a:rPr>
              <a:t>cáo</a:t>
            </a:r>
            <a:r>
              <a:rPr lang="en-US" sz="1200" dirty="0">
                <a:solidFill>
                  <a:srgbClr val="000000"/>
                </a:solidFill>
                <a:latin typeface=""/>
              </a:rPr>
              <a:t> qua </a:t>
            </a:r>
            <a:r>
              <a:rPr lang="en-US" sz="1200" dirty="0" err="1">
                <a:solidFill>
                  <a:srgbClr val="000000"/>
                </a:solidFill>
                <a:latin typeface=""/>
              </a:rPr>
              <a:t>hoạt</a:t>
            </a:r>
            <a:r>
              <a:rPr lang="en-US" sz="1200" dirty="0">
                <a:solidFill>
                  <a:srgbClr val="000000"/>
                </a:solidFill>
                <a:latin typeface=""/>
              </a:rPr>
              <a:t> </a:t>
            </a:r>
            <a:r>
              <a:rPr lang="en-US" sz="1200" dirty="0" err="1">
                <a:solidFill>
                  <a:srgbClr val="000000"/>
                </a:solidFill>
                <a:latin typeface=""/>
              </a:rPr>
              <a:t>động</a:t>
            </a:r>
            <a:r>
              <a:rPr lang="en-US" sz="1200" dirty="0">
                <a:solidFill>
                  <a:srgbClr val="000000"/>
                </a:solidFill>
                <a:latin typeface=""/>
              </a:rPr>
              <a:t> </a:t>
            </a:r>
            <a:r>
              <a:rPr lang="en-US" sz="1200" dirty="0" err="1">
                <a:solidFill>
                  <a:srgbClr val="000000"/>
                </a:solidFill>
                <a:latin typeface=""/>
              </a:rPr>
              <a:t>tài</a:t>
            </a:r>
            <a:r>
              <a:rPr lang="en-US" sz="1200" dirty="0">
                <a:solidFill>
                  <a:srgbClr val="000000"/>
                </a:solidFill>
                <a:latin typeface=""/>
              </a:rPr>
              <a:t> </a:t>
            </a:r>
            <a:r>
              <a:rPr lang="en-US" sz="1200" dirty="0" err="1">
                <a:solidFill>
                  <a:srgbClr val="000000"/>
                </a:solidFill>
                <a:latin typeface=""/>
              </a:rPr>
              <a:t>trợ</a:t>
            </a:r>
          </a:p>
          <a:p>
            <a:pPr algn="l" rtl="0" fontAlgn="base"/>
            <a:endParaRPr lang="en-US" sz="1200" dirty="0" err="1">
              <a:solidFill>
                <a:srgbClr val="000000"/>
              </a:solidFill>
              <a:latin typefac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800">
                <a:effectLst/>
                <a:latin typeface="SabonMTPro"/>
              </a:rPr>
              <a:t>Traditionally, the most common payment is according to the number of customers who view the page as a cost-per-thousand (CPM) ad or page impressions. Typical CPM is in the range £10–30. Other options that benefit the advertiser if they can be agreed are per click-through or per action, such as a purchase on the destination site. Although initially media owners were able to control charging rates and largely used a per-exposure model, with the increase in unused ad inventory there has also been an increase in </a:t>
            </a:r>
            <a:r>
              <a:rPr lang="en-US" sz="1800" b="1">
                <a:solidFill>
                  <a:srgbClr val="007FFF"/>
                </a:solidFill>
                <a:effectLst/>
                <a:latin typeface="HelveticaNeueLTW1G"/>
              </a:rPr>
              <a:t>results-based payment </a:t>
            </a:r>
            <a:r>
              <a:rPr lang="en-US" sz="1800">
                <a:effectLst/>
                <a:latin typeface="SabonMTPro"/>
              </a:rPr>
              <a:t>methods, particularly within ad networks. </a:t>
            </a:r>
            <a:endParaRPr lang="en-US"/>
          </a:p>
          <a:p>
            <a:pPr algn="l" rtl="0" fontAlgn="base"/>
            <a:endParaRPr lang="en-US" sz="1200" dirty="0" err="1">
              <a:solidFill>
                <a:srgbClr val="000000"/>
              </a:solidFill>
              <a:latin typeface=""/>
            </a:endParaRPr>
          </a:p>
          <a:p>
            <a:pPr algn="l" rtl="0" fontAlgn="base"/>
            <a:endParaRPr lang="en-US" sz="1200" dirty="0" err="1">
              <a:solidFill>
                <a:srgbClr val="000000"/>
              </a:solidFill>
              <a:latin typefac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800">
                <a:effectLst/>
                <a:latin typeface="SabonMTPro"/>
              </a:rPr>
              <a:t>The options for purchasing and managing display advertising are now much more complex, as suggested by the summary in Figure 9.10 of the ad buying ecosystem created by the IAB. A major change in online advertising is through the use of new </a:t>
            </a:r>
            <a:r>
              <a:rPr lang="en-US" sz="1800" b="1">
                <a:solidFill>
                  <a:srgbClr val="007FFF"/>
                </a:solidFill>
                <a:effectLst/>
                <a:latin typeface="HelveticaNeueLTW1G"/>
              </a:rPr>
              <a:t>programmatic ad buy- ing </a:t>
            </a:r>
            <a:r>
              <a:rPr lang="en-US" sz="1800">
                <a:effectLst/>
                <a:latin typeface="SabonMTPro"/>
              </a:rPr>
              <a:t>techniques, based on </a:t>
            </a:r>
            <a:r>
              <a:rPr lang="en-US" sz="1800" b="1">
                <a:solidFill>
                  <a:srgbClr val="007FFF"/>
                </a:solidFill>
                <a:effectLst/>
                <a:latin typeface="HelveticaNeueLTW1G"/>
              </a:rPr>
              <a:t>demand-side platforms (DSPs)</a:t>
            </a:r>
            <a:r>
              <a:rPr lang="en-US" sz="1800">
                <a:effectLst/>
                <a:latin typeface="SabonMTPro"/>
              </a:rPr>
              <a:t>, which use an approach called </a:t>
            </a:r>
            <a:r>
              <a:rPr lang="en-US" sz="1800" b="1">
                <a:solidFill>
                  <a:srgbClr val="007FFF"/>
                </a:solidFill>
                <a:effectLst/>
                <a:latin typeface="HelveticaNeueLTW1G"/>
              </a:rPr>
              <a:t>real-time bidding (RTB)</a:t>
            </a:r>
            <a:r>
              <a:rPr lang="en-US" sz="1800">
                <a:effectLst/>
                <a:latin typeface="SabonMTPro"/>
              </a:rPr>
              <a:t>. Progammatic ads now account for the majority of online display advertising by large companies (excluding spend on search and social network ads), see for example Joseph (2020). Traditionally, display ads have been served to target audiences based </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800">
              <a:effectLst/>
              <a:latin typeface="SabonMTPro"/>
            </a:endParaRPr>
          </a:p>
          <a:p>
            <a:pPr marL="0" marR="0" lvl="0" indent="0" algn="l" defTabSz="914400" rtl="0" eaLnBrk="1" fontAlgn="base" latinLnBrk="0" hangingPunct="1">
              <a:lnSpc>
                <a:spcPct val="100000"/>
              </a:lnSpc>
              <a:spcBef>
                <a:spcPts val="0"/>
              </a:spcBef>
              <a:spcAft>
                <a:spcPts val="0"/>
              </a:spcAft>
              <a:buClrTx/>
              <a:buSzTx/>
              <a:buFontTx/>
              <a:buNone/>
              <a:tabLst/>
              <a:defRPr/>
            </a:pPr>
            <a:endParaRPr lang="en-US"/>
          </a:p>
          <a:p>
            <a:pPr algn="l" rtl="0" fontAlgn="base"/>
            <a:endParaRPr lang="en-US" sz="1200" dirty="0">
              <a:solidFill>
                <a:srgbClr val="000000"/>
              </a:solidFill>
              <a:latin typeface=""/>
            </a:endParaRPr>
          </a:p>
          <a:p>
            <a:endParaRPr lang="en-VN"/>
          </a:p>
        </p:txBody>
      </p:sp>
      <p:sp>
        <p:nvSpPr>
          <p:cNvPr id="4" name="Slide Number Placeholder 3"/>
          <p:cNvSpPr>
            <a:spLocks noGrp="1"/>
          </p:cNvSpPr>
          <p:nvPr>
            <p:ph type="sldNum" sz="quarter" idx="5"/>
          </p:nvPr>
        </p:nvSpPr>
        <p:spPr/>
        <p:txBody>
          <a:bodyPr/>
          <a:lstStyle/>
          <a:p>
            <a:fld id="{8715E69B-47C2-AF45-B6F3-D8AB9D959D6C}" type="slidenum">
              <a:rPr lang="en-VN"/>
              <a:t>18</a:t>
            </a:fld>
            <a:endParaRPr lang="en-VN"/>
          </a:p>
        </p:txBody>
      </p:sp>
    </p:spTree>
    <p:extLst>
      <p:ext uri="{BB962C8B-B14F-4D97-AF65-F5344CB8AC3E}">
        <p14:creationId xmlns:p14="http://schemas.microsoft.com/office/powerpoint/2010/main" val="8814353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a:effectLst/>
                <a:latin typeface="SabonMTPro"/>
              </a:rPr>
              <a:t>Less easy to control. </a:t>
            </a:r>
            <a:r>
              <a:rPr lang="en-US" sz="1800">
                <a:effectLst/>
                <a:latin typeface="SabonMTPro"/>
              </a:rPr>
              <a:t>There are many more places a brand can be discussed online, such as in blogs and forums, compared to traditional media where there are a smaller number </a:t>
            </a:r>
            <a:endParaRPr lang="en-US" sz="2800"/>
          </a:p>
          <a:p>
            <a:r>
              <a:rPr lang="en-US" sz="1800">
                <a:solidFill>
                  <a:srgbClr val="8C007F"/>
                </a:solidFill>
                <a:effectLst/>
                <a:latin typeface="SabonMTPro"/>
              </a:rPr>
              <a:t>• </a:t>
            </a:r>
            <a:r>
              <a:rPr lang="en-US" sz="1800">
                <a:effectLst/>
                <a:latin typeface="SabonMTPro"/>
              </a:rPr>
              <a:t>of media outlets with news filtered through journalists and other editorial staff.</a:t>
            </a:r>
            <a:br>
              <a:rPr lang="en-US" sz="1800">
                <a:effectLst/>
                <a:latin typeface="SabonMTPro"/>
              </a:rPr>
            </a:br>
            <a:r>
              <a:rPr lang="en-US" sz="1800" b="1">
                <a:effectLst/>
                <a:latin typeface="SabonMTPro"/>
              </a:rPr>
              <a:t>More options to create their own stories. </a:t>
            </a:r>
            <a:r>
              <a:rPr lang="en-US" sz="1800">
                <a:effectLst/>
                <a:latin typeface="SabonMTPro"/>
              </a:rPr>
              <a:t>Since a company will have its own site, press centre, feeds and blogs, it is possible to bypass other media owners to some extent. Many </a:t>
            </a:r>
            <a:endParaRPr lang="en-US" sz="2800"/>
          </a:p>
          <a:p>
            <a:r>
              <a:rPr lang="en-US" sz="1800">
                <a:solidFill>
                  <a:srgbClr val="8C007F"/>
                </a:solidFill>
                <a:effectLst/>
                <a:latin typeface="SabonMTPro"/>
              </a:rPr>
              <a:t>• </a:t>
            </a:r>
            <a:r>
              <a:rPr lang="en-US" sz="1800">
                <a:effectLst/>
                <a:latin typeface="SabonMTPro"/>
              </a:rPr>
              <a:t>companies have now created a ‘social media newsroom’.</a:t>
            </a:r>
            <a:br>
              <a:rPr lang="en-US" sz="1800">
                <a:effectLst/>
                <a:latin typeface="SabonMTPro"/>
              </a:rPr>
            </a:br>
            <a:r>
              <a:rPr lang="en-US" sz="1800" b="1">
                <a:effectLst/>
                <a:latin typeface="SabonMTPro"/>
              </a:rPr>
              <a:t>Need for faster response. </a:t>
            </a:r>
            <a:r>
              <a:rPr lang="en-US" sz="1800">
                <a:effectLst/>
                <a:latin typeface="SabonMTPro"/>
              </a:rPr>
              <a:t>It is often said that ‘bad news travels fast’. This has been facili- tated online and a ‘social media storm’ can soon arise where many are critical of a brand’s action. Rapid-response ‘crisis communications’ teams are needed. Some brands have cre- ated a social media command centre as part of a </a:t>
            </a:r>
            <a:r>
              <a:rPr lang="en-US" sz="1800" b="1">
                <a:solidFill>
                  <a:srgbClr val="007FFF"/>
                </a:solidFill>
                <a:effectLst/>
                <a:latin typeface="HelveticaNeueLTW1G"/>
              </a:rPr>
              <a:t>social media governance </a:t>
            </a:r>
            <a:r>
              <a:rPr lang="en-US" sz="1800">
                <a:effectLst/>
                <a:latin typeface="SabonMTPro"/>
              </a:rPr>
              <a:t>process based on </a:t>
            </a:r>
            <a:r>
              <a:rPr lang="en-US" sz="1800" b="1">
                <a:solidFill>
                  <a:srgbClr val="007FFF"/>
                </a:solidFill>
                <a:effectLst/>
                <a:latin typeface="HelveticaNeueLTW1G"/>
              </a:rPr>
              <a:t>social media listening</a:t>
            </a:r>
            <a:r>
              <a:rPr lang="en-US" sz="1800">
                <a:effectLst/>
                <a:latin typeface="SabonMTPro"/>
              </a:rPr>
              <a:t>. </a:t>
            </a:r>
            <a:endParaRPr lang="en-US" sz="2800"/>
          </a:p>
        </p:txBody>
      </p:sp>
      <p:sp>
        <p:nvSpPr>
          <p:cNvPr id="4" name="Slide Number Placeholder 3"/>
          <p:cNvSpPr>
            <a:spLocks noGrp="1"/>
          </p:cNvSpPr>
          <p:nvPr>
            <p:ph type="sldNum" sz="quarter" idx="5"/>
          </p:nvPr>
        </p:nvSpPr>
        <p:spPr/>
        <p:txBody>
          <a:bodyPr/>
          <a:lstStyle/>
          <a:p>
            <a:fld id="{8715E69B-47C2-AF45-B6F3-D8AB9D959D6C}" type="slidenum">
              <a:rPr lang="en-VN"/>
              <a:t>19</a:t>
            </a:fld>
            <a:endParaRPr lang="en-VN"/>
          </a:p>
        </p:txBody>
      </p:sp>
    </p:spTree>
    <p:extLst>
      <p:ext uri="{BB962C8B-B14F-4D97-AF65-F5344CB8AC3E}">
        <p14:creationId xmlns:p14="http://schemas.microsoft.com/office/powerpoint/2010/main" val="21420864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AutoNum type="arabicPeriod"/>
            </a:pPr>
            <a:r>
              <a:rPr lang="en-US" sz="1800">
                <a:effectLst/>
                <a:latin typeface="SabonMTPro"/>
              </a:rPr>
              <a:t>However, there are </a:t>
            </a:r>
            <a:r>
              <a:rPr lang="en-US" sz="1800" b="1">
                <a:effectLst/>
                <a:latin typeface="SabonMTPro"/>
              </a:rPr>
              <a:t>counter-arguments</a:t>
            </a:r>
            <a:r>
              <a:rPr lang="en-US" sz="1800">
                <a:effectLst/>
                <a:latin typeface="SabonMTPro"/>
              </a:rPr>
              <a:t> to this, namely that it is best to control and be involved with conversations about a brand on the site rather than when it is less controlled on third-party sites. For example, car brands such as Honda and Volvo enable web users to make comments about their cars, which are published on the site; this shows they are transparent, listening to customer comments and gaining valuable sentiment that can feed into new product development ideas. </a:t>
            </a:r>
            <a:endParaRPr lang="en-US" sz="2800">
              <a:effectLst/>
            </a:endParaRPr>
          </a:p>
        </p:txBody>
      </p:sp>
      <p:sp>
        <p:nvSpPr>
          <p:cNvPr id="4" name="Slide Number Placeholder 3"/>
          <p:cNvSpPr>
            <a:spLocks noGrp="1"/>
          </p:cNvSpPr>
          <p:nvPr>
            <p:ph type="sldNum" sz="quarter" idx="5"/>
          </p:nvPr>
        </p:nvSpPr>
        <p:spPr/>
        <p:txBody>
          <a:bodyPr/>
          <a:lstStyle/>
          <a:p>
            <a:fld id="{8715E69B-47C2-AF45-B6F3-D8AB9D959D6C}" type="slidenum">
              <a:rPr lang="en-VN"/>
              <a:t>20</a:t>
            </a:fld>
            <a:endParaRPr lang="en-VN"/>
          </a:p>
        </p:txBody>
      </p:sp>
    </p:spTree>
    <p:extLst>
      <p:ext uri="{BB962C8B-B14F-4D97-AF65-F5344CB8AC3E}">
        <p14:creationId xmlns:p14="http://schemas.microsoft.com/office/powerpoint/2010/main" val="2694884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a:effectLst/>
                <a:latin typeface="HelveticaNeueLTW1G"/>
              </a:rPr>
              <a:t>1 Targeting </a:t>
            </a:r>
            <a:endParaRPr lang="en-US" sz="2800"/>
          </a:p>
          <a:p>
            <a:r>
              <a:rPr lang="en-US" sz="1800">
                <a:solidFill>
                  <a:srgbClr val="8C007F"/>
                </a:solidFill>
                <a:effectLst/>
                <a:latin typeface="SabonMTPro"/>
              </a:rPr>
              <a:t>• </a:t>
            </a:r>
            <a:r>
              <a:rPr lang="en-US" sz="1800" b="1">
                <a:effectLst/>
                <a:latin typeface="SabonMTPro"/>
              </a:rPr>
              <a:t>Search ad network strategy. </a:t>
            </a:r>
            <a:r>
              <a:rPr lang="en-US" sz="1800">
                <a:effectLst/>
                <a:latin typeface="SabonMTPro"/>
              </a:rPr>
              <a:t>Which of the search networks mentioned above do you use? </a:t>
            </a:r>
            <a:r>
              <a:rPr lang="en-US" sz="1800">
                <a:solidFill>
                  <a:srgbClr val="8C007F"/>
                </a:solidFill>
                <a:effectLst/>
                <a:latin typeface="SabonMTPro"/>
              </a:rPr>
              <a:t>• </a:t>
            </a:r>
            <a:r>
              <a:rPr lang="en-US" sz="1800">
                <a:effectLst/>
                <a:latin typeface="SabonMTPro"/>
              </a:rPr>
              <a:t>Which are used in different countries? </a:t>
            </a:r>
            <a:endParaRPr lang="en-US" sz="2800"/>
          </a:p>
          <a:p>
            <a:r>
              <a:rPr lang="en-US" sz="1800" b="1">
                <a:effectLst/>
                <a:latin typeface="SabonMTPro"/>
              </a:rPr>
              <a:t>Display network strategy. </a:t>
            </a:r>
            <a:r>
              <a:rPr lang="en-US" sz="1800">
                <a:effectLst/>
                <a:latin typeface="SabonMTPro"/>
              </a:rPr>
              <a:t>How do you treat the Google Display Network? Do you disable </a:t>
            </a:r>
            <a:endParaRPr lang="en-US" sz="2800"/>
          </a:p>
          <a:p>
            <a:r>
              <a:rPr lang="en-US" sz="1800">
                <a:effectLst/>
                <a:latin typeface="SabonMTPro"/>
              </a:rPr>
              <a:t>it? Create separate campaigns? Target specific sites using the Placement tool? Develop </a:t>
            </a:r>
            <a:r>
              <a:rPr lang="en-US" sz="1800">
                <a:solidFill>
                  <a:srgbClr val="8C007F"/>
                </a:solidFill>
                <a:effectLst/>
                <a:latin typeface="SabonMTPro"/>
              </a:rPr>
              <a:t>• </a:t>
            </a:r>
            <a:r>
              <a:rPr lang="en-US" sz="1800">
                <a:effectLst/>
                <a:latin typeface="SabonMTPro"/>
              </a:rPr>
              <a:t>different creative? Use placement targeting to target specific sites in Google? </a:t>
            </a:r>
            <a:endParaRPr lang="en-US" sz="2800"/>
          </a:p>
          <a:p>
            <a:r>
              <a:rPr lang="en-US" sz="1800" b="1">
                <a:effectLst/>
                <a:latin typeface="SabonMTPro"/>
              </a:rPr>
              <a:t>Campaign structure strategy. </a:t>
            </a:r>
            <a:r>
              <a:rPr lang="en-US" sz="1800">
                <a:effectLst/>
                <a:latin typeface="SabonMTPro"/>
              </a:rPr>
              <a:t>Campaign structure is important to ensure that searches using a specific search term trigger the relevant ad creative. Are ad groups small enough to deliver a message relevant for the keyphrase entered? To understand the type of targeting that is possible, look at these two examples. First, in Figure 9.7(a) we have a campaign structure for an online clothes retailer. It monitors spend and budget by product type, so structures its campaigns accordingly and targets them nationally. Keywords related to each product will trigger ads defined within each ad group. In Figure 9.7(b) is an example </a:t>
            </a:r>
            <a:endParaRPr lang="en-US" sz="2800"/>
          </a:p>
          <a:p>
            <a:r>
              <a:rPr lang="en-US" sz="1800">
                <a:effectLst/>
                <a:latin typeface="SabonMTPro"/>
              </a:rPr>
              <a:t>of a campaign for a restaurant chain. It monitors spend and budget by outlet, so struc- </a:t>
            </a:r>
            <a:endParaRPr lang="en-US" sz="2800"/>
          </a:p>
          <a:p>
            <a:pPr fontAlgn="auto">
              <a:buFont typeface="Arial" panose="020B0604020202020204" pitchFamily="34" charset="0"/>
              <a:buChar char="•"/>
            </a:pPr>
            <a:r>
              <a:rPr lang="en-US" sz="1800">
                <a:solidFill>
                  <a:srgbClr val="8C007F"/>
                </a:solidFill>
                <a:effectLst/>
                <a:latin typeface="SabonMTPro"/>
              </a:rPr>
              <a:t>tures its campaigns accordingly and targets them to local areas. </a:t>
            </a:r>
          </a:p>
          <a:p>
            <a:pPr fontAlgn="auto">
              <a:buFont typeface="Arial" panose="020B0604020202020204" pitchFamily="34" charset="0"/>
              <a:buChar char="•"/>
            </a:pPr>
            <a:r>
              <a:rPr lang="en-US" sz="1800" b="1">
                <a:solidFill>
                  <a:srgbClr val="8C007F"/>
                </a:solidFill>
                <a:effectLst/>
                <a:latin typeface="SabonMTPro"/>
              </a:rPr>
              <a:t>Keyword matching strategy. </a:t>
            </a:r>
            <a:r>
              <a:rPr lang="en-US" sz="1800">
                <a:solidFill>
                  <a:srgbClr val="8C007F"/>
                </a:solidFill>
                <a:effectLst/>
                <a:latin typeface="SabonMTPro"/>
              </a:rPr>
              <a:t>How is creative targeted using the combination of broad match, modified broad match and negative match, phrase match and exact match? Google Ads reports on click volumes for search terms or queries entered by users; these should be reviewed regularly to exclude irrelevant terms that have a low probability of </a:t>
            </a:r>
          </a:p>
          <a:p>
            <a:pPr fontAlgn="auto">
              <a:buFont typeface="Arial" panose="020B0604020202020204" pitchFamily="34" charset="0"/>
              <a:buChar char="•"/>
            </a:pPr>
            <a:r>
              <a:rPr lang="en-US" sz="1800">
                <a:solidFill>
                  <a:srgbClr val="8C007F"/>
                </a:solidFill>
                <a:effectLst/>
                <a:latin typeface="SabonMTPro"/>
              </a:rPr>
              <a:t>conversion by using negative matches.</a:t>
            </a:r>
            <a:br>
              <a:rPr lang="en-US" sz="1800">
                <a:solidFill>
                  <a:srgbClr val="8C007F"/>
                </a:solidFill>
                <a:effectLst/>
                <a:latin typeface="SabonMTPro"/>
              </a:rPr>
            </a:br>
            <a:r>
              <a:rPr lang="en-US" sz="1800" b="1">
                <a:solidFill>
                  <a:srgbClr val="8C007F"/>
                </a:solidFill>
                <a:effectLst/>
                <a:latin typeface="SabonMTPro"/>
              </a:rPr>
              <a:t>Search-term targeting strategy. </a:t>
            </a:r>
            <a:r>
              <a:rPr lang="en-US" sz="1800">
                <a:solidFill>
                  <a:srgbClr val="8C007F"/>
                </a:solidFill>
                <a:effectLst/>
                <a:latin typeface="SabonMTPro"/>
              </a:rPr>
              <a:t>What are the strategies for targeting different types of keyphrases such as brand, generic, product-specific and different qualifiers (cheap, com- pare, etc.)? </a:t>
            </a:r>
          </a:p>
          <a:p>
            <a:endParaRPr lang="en-US" sz="1800">
              <a:solidFill>
                <a:srgbClr val="8C007F"/>
              </a:solidFill>
              <a:effectLst/>
              <a:latin typeface="SabonMTPro"/>
            </a:endParaRPr>
          </a:p>
          <a:p>
            <a:pPr>
              <a:buFont typeface="+mj-lt"/>
              <a:buAutoNum type="arabicPeriod"/>
            </a:pPr>
            <a:r>
              <a:rPr lang="en-US" sz="1000" b="1">
                <a:effectLst/>
                <a:latin typeface="HelveticaNeueLTW1G"/>
              </a:rPr>
              <a:t>2 Budget and bid management </a:t>
            </a:r>
            <a:endParaRPr lang="en-US">
              <a:effectLst/>
            </a:endParaRPr>
          </a:p>
          <a:p>
            <a:pPr marL="742950" lvl="1" indent="-285750" fontAlgn="auto">
              <a:buFont typeface="Arial" panose="020B0604020202020204" pitchFamily="34" charset="0"/>
              <a:buChar char="•"/>
            </a:pPr>
            <a:r>
              <a:rPr lang="en-US" sz="1000" b="1">
                <a:solidFill>
                  <a:srgbClr val="8C007F"/>
                </a:solidFill>
                <a:effectLst/>
                <a:latin typeface="SabonMTPro"/>
              </a:rPr>
              <a:t>Budgeting strategy. </a:t>
            </a:r>
            <a:r>
              <a:rPr lang="en-US" sz="1000">
                <a:solidFill>
                  <a:srgbClr val="8C007F"/>
                </a:solidFill>
                <a:effectLst/>
                <a:latin typeface="SabonMTPro"/>
              </a:rPr>
              <a:t>Is budget set as maximum cost-per-click (CPC) at the appropriate level to deliver satisfactory return on investment? Is daily budget sufficient that ads are served at full delivery (always present)? Should we use Google’s machine learning bid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management tools, which can, for example, optimise on conversions?</a:t>
            </a:r>
            <a:br>
              <a:rPr lang="en-US" sz="1000">
                <a:solidFill>
                  <a:srgbClr val="8C007F"/>
                </a:solidFill>
                <a:effectLst/>
                <a:latin typeface="SabonMTPro"/>
              </a:rPr>
            </a:br>
            <a:r>
              <a:rPr lang="en-US" sz="1000" b="1">
                <a:solidFill>
                  <a:srgbClr val="8C007F"/>
                </a:solidFill>
                <a:effectLst/>
                <a:latin typeface="SabonMTPro"/>
              </a:rPr>
              <a:t>Listing position strategy. </a:t>
            </a:r>
            <a:r>
              <a:rPr lang="en-US" sz="1000">
                <a:solidFill>
                  <a:srgbClr val="8C007F"/>
                </a:solidFill>
                <a:effectLst/>
                <a:latin typeface="SabonMTPro"/>
              </a:rPr>
              <a:t>Which positions are targeted for different keywords? The effec- tiveness of this can be reviewed using a measure in Google Ads reports called Impression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Share, which enables relative reach compared to competitors to be evaluated.</a:t>
            </a:r>
            <a:br>
              <a:rPr lang="en-US" sz="1000">
                <a:solidFill>
                  <a:srgbClr val="8C007F"/>
                </a:solidFill>
                <a:effectLst/>
                <a:latin typeface="SabonMTPro"/>
              </a:rPr>
            </a:br>
            <a:r>
              <a:rPr lang="en-US" sz="1000" b="1">
                <a:solidFill>
                  <a:srgbClr val="8C007F"/>
                </a:solidFill>
                <a:effectLst/>
                <a:latin typeface="SabonMTPro"/>
              </a:rPr>
              <a:t>Bidding strategies. </a:t>
            </a:r>
            <a:r>
              <a:rPr lang="en-US" sz="1000">
                <a:solidFill>
                  <a:srgbClr val="8C007F"/>
                </a:solidFill>
                <a:effectLst/>
                <a:latin typeface="SabonMTPro"/>
              </a:rPr>
              <a:t>What is the appropriate maximum cost-per-click for different target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keywords and campaigns to maximise effectiveness?</a:t>
            </a:r>
            <a:br>
              <a:rPr lang="en-US" sz="1000">
                <a:solidFill>
                  <a:srgbClr val="8C007F"/>
                </a:solidFill>
                <a:effectLst/>
                <a:latin typeface="SabonMTPro"/>
              </a:rPr>
            </a:br>
            <a:r>
              <a:rPr lang="en-US" sz="1000" b="1">
                <a:solidFill>
                  <a:srgbClr val="8C007F"/>
                </a:solidFill>
                <a:effectLst/>
                <a:latin typeface="SabonMTPro"/>
              </a:rPr>
              <a:t>Dayparting strategy. </a:t>
            </a:r>
            <a:r>
              <a:rPr lang="en-US" sz="1000">
                <a:solidFill>
                  <a:srgbClr val="8C007F"/>
                </a:solidFill>
                <a:effectLst/>
                <a:latin typeface="SabonMTPro"/>
              </a:rPr>
              <a:t>Are ads delivered continuously through the day and week or are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certain days and times targeted (e.g. office hours, evening after ad breaks)?</a:t>
            </a:r>
            <a:br>
              <a:rPr lang="en-US" sz="1000">
                <a:solidFill>
                  <a:srgbClr val="8C007F"/>
                </a:solidFill>
                <a:effectLst/>
                <a:latin typeface="SabonMTPro"/>
              </a:rPr>
            </a:br>
            <a:r>
              <a:rPr lang="en-US" sz="900" b="1">
                <a:solidFill>
                  <a:srgbClr val="007FFF"/>
                </a:solidFill>
                <a:effectLst/>
                <a:latin typeface="HelveticaNeueLTW1G"/>
              </a:rPr>
              <a:t>Bid adjustments</a:t>
            </a:r>
            <a:r>
              <a:rPr lang="en-US" sz="1000" b="1">
                <a:solidFill>
                  <a:srgbClr val="8C007F"/>
                </a:solidFill>
                <a:effectLst/>
                <a:latin typeface="SabonMTPro"/>
              </a:rPr>
              <a:t>. </a:t>
            </a:r>
            <a:r>
              <a:rPr lang="en-US" sz="1000">
                <a:solidFill>
                  <a:srgbClr val="8C007F"/>
                </a:solidFill>
                <a:effectLst/>
                <a:latin typeface="SabonMTPro"/>
              </a:rPr>
              <a:t>This is a tool to simplify the complexity of advertising when different types of mobile devices can be targeted in different locations at different times. If a business isn’t seeing such a high return on mobile devices then it can reduce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bids.</a:t>
            </a:r>
            <a:br>
              <a:rPr lang="en-US" sz="1000">
                <a:solidFill>
                  <a:srgbClr val="8C007F"/>
                </a:solidFill>
                <a:effectLst/>
                <a:latin typeface="SabonMTPro"/>
              </a:rPr>
            </a:br>
            <a:r>
              <a:rPr lang="en-US" sz="1000" b="1">
                <a:solidFill>
                  <a:srgbClr val="8C007F"/>
                </a:solidFill>
                <a:effectLst/>
                <a:latin typeface="SabonMTPro"/>
              </a:rPr>
              <a:t>Bid management tool strategy. </a:t>
            </a:r>
            <a:r>
              <a:rPr lang="en-US" sz="1000">
                <a:solidFill>
                  <a:srgbClr val="8C007F"/>
                </a:solidFill>
                <a:effectLst/>
                <a:latin typeface="SabonMTPro"/>
              </a:rPr>
              <a:t>Is a tool used to automate bidding? Which?</a:t>
            </a:r>
            <a:br>
              <a:rPr lang="en-US" sz="1000">
                <a:solidFill>
                  <a:srgbClr val="8C007F"/>
                </a:solidFill>
                <a:effectLst/>
                <a:latin typeface="SabonMTPro"/>
              </a:rPr>
            </a:br>
            <a:r>
              <a:rPr lang="en-US" sz="1000" b="1">
                <a:solidFill>
                  <a:srgbClr val="8C007F"/>
                </a:solidFill>
                <a:effectLst/>
                <a:latin typeface="SabonMTPro"/>
              </a:rPr>
              <a:t>Importance of fake clicks. </a:t>
            </a:r>
            <a:r>
              <a:rPr lang="en-US" sz="1000">
                <a:solidFill>
                  <a:srgbClr val="8C007F"/>
                </a:solidFill>
                <a:effectLst/>
                <a:latin typeface="SabonMTPro"/>
              </a:rPr>
              <a:t>Whenever the principle of PPC marketing is described to mar- keters, very soon a light bulb switches on and they ask, ‘So we can click on competitors and bankrupt them?’. Well, actually, no. The PPC ad networks detect multiple clicks from the same computer (IP address) and filter them out. </a:t>
            </a:r>
            <a:endParaRPr lang="en-US" sz="1600">
              <a:solidFill>
                <a:srgbClr val="8C007F"/>
              </a:solidFill>
              <a:effectLst/>
              <a:latin typeface="SabonMTPro"/>
            </a:endParaRPr>
          </a:p>
          <a:p>
            <a:endParaRPr lang="en-US" sz="1800">
              <a:solidFill>
                <a:srgbClr val="8C007F"/>
              </a:solidFill>
              <a:effectLst/>
              <a:latin typeface="SabonMTPro"/>
            </a:endParaRPr>
          </a:p>
          <a:p>
            <a:pPr>
              <a:buFont typeface="+mj-lt"/>
              <a:buAutoNum type="arabicPeriod"/>
            </a:pPr>
            <a:r>
              <a:rPr lang="en-US" sz="1000" b="1">
                <a:effectLst/>
                <a:latin typeface="HelveticaNeueLTW1G"/>
              </a:rPr>
              <a:t>3 Creative testing and campaign optimisation </a:t>
            </a:r>
            <a:endParaRPr lang="en-US">
              <a:effectLst/>
            </a:endParaRPr>
          </a:p>
          <a:p>
            <a:pPr marL="742950" lvl="1" indent="-285750" fontAlgn="auto">
              <a:buFont typeface="Arial" panose="020B0604020202020204" pitchFamily="34" charset="0"/>
              <a:buChar char="•"/>
            </a:pPr>
            <a:r>
              <a:rPr lang="en-US" sz="1000" b="1">
                <a:solidFill>
                  <a:srgbClr val="8C007F"/>
                </a:solidFill>
                <a:effectLst/>
                <a:latin typeface="SabonMTPro"/>
              </a:rPr>
              <a:t>Ad creative and copy strategy. </a:t>
            </a:r>
            <a:r>
              <a:rPr lang="en-US" sz="1000">
                <a:solidFill>
                  <a:srgbClr val="8C007F"/>
                </a:solidFill>
                <a:effectLst/>
                <a:latin typeface="SabonMTPro"/>
              </a:rPr>
              <a:t>How are the 95 characters forming ad headlines, descrip- tion and creative used to encourage click-through (and reduce click-through from unqual-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ified visitors if necessary)? Is alternative copy tested? How are ads tested?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Destination or landing page strategy. </a:t>
            </a:r>
            <a:r>
              <a:rPr lang="en-US" sz="1000">
                <a:solidFill>
                  <a:srgbClr val="8C007F"/>
                </a:solidFill>
                <a:effectLst/>
                <a:latin typeface="SabonMTPro"/>
              </a:rPr>
              <a:t>How are landing pages improved?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Campaign review and optimisation strategy. </a:t>
            </a:r>
            <a:r>
              <a:rPr lang="en-US" sz="1000">
                <a:solidFill>
                  <a:srgbClr val="8C007F"/>
                </a:solidFill>
                <a:effectLst/>
                <a:latin typeface="SabonMTPro"/>
              </a:rPr>
              <a:t>What is the workflow for reviewing and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improving success? Which reports are used? How often are they reviewed? By whom?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Which tests are used? What are the follow-ups?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Specialist and innovative paid search techniques. </a:t>
            </a:r>
            <a:r>
              <a:rPr lang="en-US" sz="1000">
                <a:solidFill>
                  <a:srgbClr val="8C007F"/>
                </a:solidFill>
                <a:effectLst/>
                <a:latin typeface="SabonMTPro"/>
              </a:rPr>
              <a:t>These include ad extensions, local, inter- national and pay-per-call.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HelveticaNeueLTW1G"/>
              </a:rPr>
              <a:t>4 Communications integration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SEO integration strategy. </a:t>
            </a:r>
            <a:r>
              <a:rPr lang="en-US" sz="1000">
                <a:solidFill>
                  <a:srgbClr val="8C007F"/>
                </a:solidFill>
                <a:effectLst/>
                <a:latin typeface="SabonMTPro"/>
              </a:rPr>
              <a:t>How is SEO integrated with paid search to maximise ROI by reducing PPC spend where relevant if target keyphrases rank highly within organic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search?</a:t>
            </a:r>
            <a:br>
              <a:rPr lang="en-US" sz="1000">
                <a:solidFill>
                  <a:srgbClr val="8C007F"/>
                </a:solidFill>
                <a:effectLst/>
                <a:latin typeface="SabonMTPro"/>
              </a:rPr>
            </a:br>
            <a:r>
              <a:rPr lang="en-US" sz="1000" b="1">
                <a:solidFill>
                  <a:srgbClr val="8C007F"/>
                </a:solidFill>
                <a:effectLst/>
                <a:latin typeface="SabonMTPro"/>
              </a:rPr>
              <a:t>Affiliate integration strategy. </a:t>
            </a:r>
            <a:r>
              <a:rPr lang="en-US" sz="1000">
                <a:solidFill>
                  <a:srgbClr val="8C007F"/>
                </a:solidFill>
                <a:effectLst/>
                <a:latin typeface="SabonMTPro"/>
              </a:rPr>
              <a:t>How is affiliate marketing integrated with paid search to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maximise ROI?</a:t>
            </a:r>
            <a:br>
              <a:rPr lang="en-US" sz="1000">
                <a:solidFill>
                  <a:srgbClr val="8C007F"/>
                </a:solidFill>
                <a:effectLst/>
                <a:latin typeface="SabonMTPro"/>
              </a:rPr>
            </a:br>
            <a:r>
              <a:rPr lang="en-US" sz="1000" b="1">
                <a:solidFill>
                  <a:srgbClr val="8C007F"/>
                </a:solidFill>
                <a:effectLst/>
                <a:latin typeface="SabonMTPro"/>
              </a:rPr>
              <a:t>Marketing campaign integration strategy. </a:t>
            </a:r>
            <a:r>
              <a:rPr lang="en-US" sz="1000">
                <a:solidFill>
                  <a:srgbClr val="8C007F"/>
                </a:solidFill>
                <a:effectLst/>
                <a:latin typeface="SabonMTPro"/>
              </a:rPr>
              <a:t>How are budget and creative changed during offline campaigns? </a:t>
            </a:r>
            <a:endParaRPr lang="en-US" sz="1600">
              <a:solidFill>
                <a:srgbClr val="8C007F"/>
              </a:solidFill>
              <a:effectLst/>
              <a:latin typeface="SabonMTPro"/>
            </a:endParaRPr>
          </a:p>
          <a:p>
            <a:endParaRPr lang="en-US" sz="1800">
              <a:solidFill>
                <a:srgbClr val="8C007F"/>
              </a:solidFill>
              <a:effectLst/>
              <a:latin typeface="SabonMTPro"/>
            </a:endParaRPr>
          </a:p>
        </p:txBody>
      </p:sp>
      <p:sp>
        <p:nvSpPr>
          <p:cNvPr id="4" name="Slide Number Placeholder 3"/>
          <p:cNvSpPr>
            <a:spLocks noGrp="1"/>
          </p:cNvSpPr>
          <p:nvPr>
            <p:ph type="sldNum" sz="quarter" idx="5"/>
          </p:nvPr>
        </p:nvSpPr>
        <p:spPr/>
        <p:txBody>
          <a:bodyPr/>
          <a:lstStyle/>
          <a:p>
            <a:fld id="{8715E69B-47C2-AF45-B6F3-D8AB9D959D6C}" type="slidenum">
              <a:rPr lang="en-VN"/>
              <a:t>21</a:t>
            </a:fld>
            <a:endParaRPr lang="en-VN"/>
          </a:p>
        </p:txBody>
      </p:sp>
    </p:spTree>
    <p:extLst>
      <p:ext uri="{BB962C8B-B14F-4D97-AF65-F5344CB8AC3E}">
        <p14:creationId xmlns:p14="http://schemas.microsoft.com/office/powerpoint/2010/main" val="3388734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r>
              <a:rPr lang="en-US" sz="1800">
                <a:solidFill>
                  <a:srgbClr val="8C007F"/>
                </a:solidFill>
                <a:effectLst/>
                <a:latin typeface="SabonMTPro"/>
              </a:rPr>
              <a:t>• </a:t>
            </a:r>
            <a:r>
              <a:rPr lang="en-US" sz="1800" b="1">
                <a:effectLst/>
                <a:latin typeface="SabonMTPro"/>
              </a:rPr>
              <a:t>What is it? </a:t>
            </a:r>
            <a:r>
              <a:rPr lang="en-US" sz="1800">
                <a:effectLst/>
                <a:latin typeface="SabonMTPro"/>
              </a:rPr>
              <a:t>A description of the digital media channel.</a:t>
            </a:r>
            <a:br>
              <a:rPr lang="en-US" sz="1800">
                <a:effectLst/>
                <a:latin typeface="SabonMTPro"/>
              </a:rPr>
            </a:br>
            <a:r>
              <a:rPr lang="en-US" sz="1800">
                <a:solidFill>
                  <a:srgbClr val="8C007F"/>
                </a:solidFill>
                <a:effectLst/>
                <a:latin typeface="SabonMTPro"/>
              </a:rPr>
              <a:t>• </a:t>
            </a:r>
            <a:r>
              <a:rPr lang="en-US" sz="1800" b="1">
                <a:effectLst/>
                <a:latin typeface="SabonMTPro"/>
              </a:rPr>
              <a:t>Advantages and disadvantages. </a:t>
            </a:r>
            <a:r>
              <a:rPr lang="en-US" sz="1800">
                <a:effectLst/>
                <a:latin typeface="SabonMTPro"/>
              </a:rPr>
              <a:t>A structured review of the benefits and drawbacks of </a:t>
            </a:r>
            <a:r>
              <a:rPr lang="en-US" sz="1800">
                <a:solidFill>
                  <a:srgbClr val="8C007F"/>
                </a:solidFill>
                <a:effectLst/>
                <a:latin typeface="SabonMTPro"/>
              </a:rPr>
              <a:t>• </a:t>
            </a:r>
            <a:r>
              <a:rPr lang="en-US" sz="1800">
                <a:effectLst/>
                <a:latin typeface="SabonMTPro"/>
              </a:rPr>
              <a:t>each channel. </a:t>
            </a:r>
            <a:endParaRPr lang="en-US"/>
          </a:p>
          <a:p>
            <a:r>
              <a:rPr lang="en-US" sz="1800" b="1">
                <a:effectLst/>
                <a:latin typeface="SabonMTPro"/>
              </a:rPr>
              <a:t>Best practice in planning and management. </a:t>
            </a:r>
            <a:r>
              <a:rPr lang="en-US" sz="1800">
                <a:effectLst/>
                <a:latin typeface="SabonMTPro"/>
              </a:rPr>
              <a:t>A summary of the issues such as targeting, measurement and creative that need to be considered when running a campaign using each digital channel. This expands on the coverage given in the previous chapter on these issues. </a:t>
            </a:r>
            <a:endParaRPr lang="en-US"/>
          </a:p>
          <a:p>
            <a:endParaRPr lang="en-VN" dirty="0"/>
          </a:p>
        </p:txBody>
      </p:sp>
      <p:sp>
        <p:nvSpPr>
          <p:cNvPr id="4" name="Slide Number Placeholder 3"/>
          <p:cNvSpPr>
            <a:spLocks noGrp="1"/>
          </p:cNvSpPr>
          <p:nvPr>
            <p:ph type="sldNum" sz="quarter" idx="5"/>
          </p:nvPr>
        </p:nvSpPr>
        <p:spPr/>
        <p:txBody>
          <a:bodyPr/>
          <a:lstStyle/>
          <a:p>
            <a:fld id="{C00C9930-0A10-4D51-BF8B-58A66CF9DE84}" type="slidenum">
              <a:rPr lang="en-GB" smtClean="0"/>
              <a:t>3</a:t>
            </a:fld>
            <a:endParaRPr lang="en-GB"/>
          </a:p>
        </p:txBody>
      </p:sp>
    </p:spTree>
    <p:extLst>
      <p:ext uri="{BB962C8B-B14F-4D97-AF65-F5344CB8AC3E}">
        <p14:creationId xmlns:p14="http://schemas.microsoft.com/office/powerpoint/2010/main" val="3965237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vi-VN" sz="1200" dirty="0">
                <a:solidFill>
                  <a:srgbClr val="000000"/>
                </a:solidFill>
                <a:latin typeface=""/>
              </a:rPr>
              <a:t>- </a:t>
            </a:r>
            <a:r>
              <a:rPr lang="vi-VN" sz="1200" b="0" i="0" dirty="0">
                <a:solidFill>
                  <a:srgbClr val="000000"/>
                </a:solidFill>
                <a:effectLst/>
                <a:latin typeface=""/>
              </a:rPr>
              <a:t>Khái niệm</a:t>
            </a:r>
            <a:r>
              <a:rPr lang="en-US" sz="1200" dirty="0">
                <a:solidFill>
                  <a:srgbClr val="000000"/>
                </a:solidFill>
                <a:latin typeface=""/>
              </a:rPr>
              <a:t>: </a:t>
            </a:r>
            <a:r>
              <a:rPr lang="en-US" sz="1200" dirty="0" err="1">
                <a:solidFill>
                  <a:srgbClr val="000000"/>
                </a:solidFill>
                <a:latin typeface=""/>
              </a:rPr>
              <a:t>Đây</a:t>
            </a:r>
            <a:r>
              <a:rPr lang="vi-VN" sz="1200" b="0" i="0" dirty="0">
                <a:solidFill>
                  <a:srgbClr val="202124"/>
                </a:solidFill>
                <a:effectLst/>
                <a:latin typeface=""/>
              </a:rPr>
              <a:t> </a:t>
            </a:r>
            <a:r>
              <a:rPr lang="vi-VN" sz="1200" b="0" i="0" dirty="0">
                <a:solidFill>
                  <a:srgbClr val="040C28"/>
                </a:solidFill>
                <a:effectLst/>
                <a:latin typeface=""/>
              </a:rPr>
              <a:t>là một hình thức quảng cáo thuộc kênh Digital Marketing – một trong các kênh marketing phổ biến hiện nay</a:t>
            </a:r>
            <a:r>
              <a:rPr lang="vi-VN" sz="1200" b="0" i="0" dirty="0">
                <a:solidFill>
                  <a:srgbClr val="202124"/>
                </a:solidFill>
                <a:effectLst/>
                <a:latin typeface=""/>
              </a:rPr>
              <a:t>. Theo đó marketer sẽ sử dụng quảng cáo biểu ngữ cùng với các định dạng quảng cáo trực quan khác để quảng cáo sản phẩm của họ trên các trang web, ứng dụng hoặc phương tiện truyền thông xã hội</a:t>
            </a:r>
          </a:p>
          <a:p>
            <a:pPr marL="571500" indent="-571500" algn="l" rtl="0" fontAlgn="base">
              <a:buFontTx/>
              <a:buChar char="-"/>
            </a:pPr>
            <a:r>
              <a:rPr lang="en-US" sz="1200" dirty="0" err="1">
                <a:solidFill>
                  <a:srgbClr val="000000"/>
                </a:solidFill>
                <a:latin typeface=""/>
              </a:rPr>
              <a:t>Nhóm</a:t>
            </a:r>
            <a:r>
              <a:rPr lang="en-US" sz="1200" dirty="0">
                <a:solidFill>
                  <a:srgbClr val="000000"/>
                </a:solidFill>
                <a:latin typeface=""/>
              </a:rPr>
              <a:t> </a:t>
            </a:r>
            <a:r>
              <a:rPr lang="en-US" sz="1200" dirty="0" err="1">
                <a:solidFill>
                  <a:srgbClr val="000000"/>
                </a:solidFill>
                <a:latin typeface=""/>
              </a:rPr>
              <a:t>phương</a:t>
            </a:r>
            <a:r>
              <a:rPr lang="en-US" sz="1200" dirty="0">
                <a:solidFill>
                  <a:srgbClr val="000000"/>
                </a:solidFill>
                <a:latin typeface=""/>
              </a:rPr>
              <a:t> </a:t>
            </a:r>
            <a:r>
              <a:rPr lang="en-US" sz="1200" dirty="0" err="1">
                <a:solidFill>
                  <a:srgbClr val="000000"/>
                </a:solidFill>
                <a:latin typeface=""/>
              </a:rPr>
              <a:t>tiện</a:t>
            </a:r>
            <a:r>
              <a:rPr lang="en-US" sz="1200" dirty="0">
                <a:solidFill>
                  <a:srgbClr val="000000"/>
                </a:solidFill>
                <a:latin typeface=""/>
              </a:rPr>
              <a:t>:</a:t>
            </a:r>
          </a:p>
          <a:p>
            <a:pPr algn="l" rtl="0" fontAlgn="base"/>
            <a:r>
              <a:rPr lang="en-US" sz="1200" dirty="0">
                <a:solidFill>
                  <a:srgbClr val="000000"/>
                </a:solidFill>
                <a:latin typeface=""/>
              </a:rPr>
              <a:t>+ </a:t>
            </a:r>
            <a:r>
              <a:rPr lang="en-US" sz="1200" dirty="0" err="1">
                <a:solidFill>
                  <a:srgbClr val="000000"/>
                </a:solidFill>
                <a:latin typeface=""/>
              </a:rPr>
              <a:t>Quảng</a:t>
            </a:r>
            <a:r>
              <a:rPr lang="en-US" sz="1200" dirty="0">
                <a:solidFill>
                  <a:srgbClr val="000000"/>
                </a:solidFill>
                <a:latin typeface=""/>
              </a:rPr>
              <a:t> </a:t>
            </a:r>
            <a:r>
              <a:rPr lang="en-US" sz="1200" dirty="0" err="1">
                <a:solidFill>
                  <a:srgbClr val="000000"/>
                </a:solidFill>
                <a:latin typeface=""/>
              </a:rPr>
              <a:t>cáo</a:t>
            </a:r>
            <a:r>
              <a:rPr lang="en-US" sz="1200" dirty="0">
                <a:solidFill>
                  <a:srgbClr val="000000"/>
                </a:solidFill>
                <a:latin typeface=""/>
              </a:rPr>
              <a:t> </a:t>
            </a:r>
            <a:r>
              <a:rPr lang="en-US" sz="1200" dirty="0" err="1">
                <a:solidFill>
                  <a:srgbClr val="000000"/>
                </a:solidFill>
                <a:latin typeface=""/>
              </a:rPr>
              <a:t>lập</a:t>
            </a:r>
            <a:r>
              <a:rPr lang="en-US" sz="1200" dirty="0">
                <a:solidFill>
                  <a:srgbClr val="000000"/>
                </a:solidFill>
                <a:latin typeface=""/>
              </a:rPr>
              <a:t> </a:t>
            </a:r>
            <a:r>
              <a:rPr lang="en-US" sz="1200" dirty="0" err="1">
                <a:solidFill>
                  <a:srgbClr val="000000"/>
                </a:solidFill>
                <a:latin typeface=""/>
              </a:rPr>
              <a:t>trình</a:t>
            </a:r>
            <a:r>
              <a:rPr lang="en-US" sz="1200" dirty="0">
                <a:solidFill>
                  <a:srgbClr val="000000"/>
                </a:solidFill>
                <a:latin typeface=""/>
              </a:rPr>
              <a:t> </a:t>
            </a:r>
            <a:r>
              <a:rPr lang="en-US" sz="1200" dirty="0" err="1">
                <a:solidFill>
                  <a:srgbClr val="000000"/>
                </a:solidFill>
                <a:latin typeface=""/>
              </a:rPr>
              <a:t>sẵn</a:t>
            </a:r>
            <a:endParaRPr lang="en-US" sz="1200" dirty="0">
              <a:solidFill>
                <a:srgbClr val="000000"/>
              </a:solidFill>
              <a:latin typeface=""/>
            </a:endParaRPr>
          </a:p>
          <a:p>
            <a:pPr algn="l" rtl="0" fontAlgn="base"/>
            <a:r>
              <a:rPr lang="en-US" sz="1200" dirty="0">
                <a:solidFill>
                  <a:srgbClr val="000000"/>
                </a:solidFill>
                <a:latin typeface=""/>
              </a:rPr>
              <a:t>+ </a:t>
            </a:r>
            <a:r>
              <a:rPr lang="en-US" sz="1200" dirty="0" err="1">
                <a:solidFill>
                  <a:srgbClr val="000000"/>
                </a:solidFill>
                <a:latin typeface=""/>
              </a:rPr>
              <a:t>Quảng</a:t>
            </a:r>
            <a:r>
              <a:rPr lang="en-US" sz="1200" dirty="0">
                <a:solidFill>
                  <a:srgbClr val="000000"/>
                </a:solidFill>
                <a:latin typeface=""/>
              </a:rPr>
              <a:t> </a:t>
            </a:r>
            <a:r>
              <a:rPr lang="en-US" sz="1200" dirty="0" err="1">
                <a:solidFill>
                  <a:srgbClr val="000000"/>
                </a:solidFill>
                <a:latin typeface=""/>
              </a:rPr>
              <a:t>cáo</a:t>
            </a:r>
            <a:r>
              <a:rPr lang="en-US" sz="1200" dirty="0">
                <a:solidFill>
                  <a:srgbClr val="000000"/>
                </a:solidFill>
                <a:latin typeface=""/>
              </a:rPr>
              <a:t> </a:t>
            </a:r>
            <a:r>
              <a:rPr lang="en-US" sz="1200" dirty="0" err="1">
                <a:solidFill>
                  <a:srgbClr val="000000"/>
                </a:solidFill>
                <a:latin typeface=""/>
              </a:rPr>
              <a:t>tự</a:t>
            </a:r>
            <a:r>
              <a:rPr lang="en-US" sz="1200" dirty="0">
                <a:solidFill>
                  <a:srgbClr val="000000"/>
                </a:solidFill>
                <a:latin typeface=""/>
              </a:rPr>
              <a:t> </a:t>
            </a:r>
            <a:r>
              <a:rPr lang="en-US" sz="1200" dirty="0" err="1">
                <a:solidFill>
                  <a:srgbClr val="000000"/>
                </a:solidFill>
                <a:latin typeface=""/>
              </a:rPr>
              <a:t>nhiên</a:t>
            </a:r>
            <a:r>
              <a:rPr lang="en-US" sz="1200" dirty="0">
                <a:solidFill>
                  <a:srgbClr val="000000"/>
                </a:solidFill>
                <a:latin typeface=""/>
              </a:rPr>
              <a:t> </a:t>
            </a:r>
            <a:r>
              <a:rPr lang="en-US" sz="1200" dirty="0" err="1">
                <a:solidFill>
                  <a:srgbClr val="000000"/>
                </a:solidFill>
                <a:latin typeface=""/>
              </a:rPr>
              <a:t>có</a:t>
            </a:r>
            <a:r>
              <a:rPr lang="en-US" sz="1200" dirty="0">
                <a:solidFill>
                  <a:srgbClr val="000000"/>
                </a:solidFill>
                <a:latin typeface=""/>
              </a:rPr>
              <a:t> </a:t>
            </a:r>
            <a:r>
              <a:rPr lang="en-US" sz="1200" dirty="0" err="1">
                <a:solidFill>
                  <a:srgbClr val="000000"/>
                </a:solidFill>
                <a:latin typeface=""/>
              </a:rPr>
              <a:t>trả</a:t>
            </a:r>
            <a:r>
              <a:rPr lang="en-US" sz="1200" dirty="0">
                <a:solidFill>
                  <a:srgbClr val="000000"/>
                </a:solidFill>
                <a:latin typeface=""/>
              </a:rPr>
              <a:t> </a:t>
            </a:r>
            <a:r>
              <a:rPr lang="en-US" sz="1200" dirty="0" err="1">
                <a:solidFill>
                  <a:srgbClr val="000000"/>
                </a:solidFill>
                <a:latin typeface=""/>
              </a:rPr>
              <a:t>phí</a:t>
            </a:r>
            <a:endParaRPr lang="en-US" sz="1200" dirty="0">
              <a:solidFill>
                <a:srgbClr val="000000"/>
              </a:solidFill>
              <a:latin typeface=""/>
            </a:endParaRPr>
          </a:p>
          <a:p>
            <a:pPr algn="l" rtl="0" fontAlgn="base"/>
            <a:r>
              <a:rPr lang="en-US" sz="1200" dirty="0">
                <a:solidFill>
                  <a:srgbClr val="000000"/>
                </a:solidFill>
                <a:latin typeface=""/>
              </a:rPr>
              <a:t>+ </a:t>
            </a:r>
            <a:r>
              <a:rPr lang="en-US" sz="1200" dirty="0" err="1">
                <a:solidFill>
                  <a:srgbClr val="000000"/>
                </a:solidFill>
                <a:latin typeface=""/>
              </a:rPr>
              <a:t>Quảng</a:t>
            </a:r>
            <a:r>
              <a:rPr lang="en-US" sz="1200" dirty="0">
                <a:solidFill>
                  <a:srgbClr val="000000"/>
                </a:solidFill>
                <a:latin typeface=""/>
              </a:rPr>
              <a:t> </a:t>
            </a:r>
            <a:r>
              <a:rPr lang="en-US" sz="1200" dirty="0" err="1">
                <a:solidFill>
                  <a:srgbClr val="000000"/>
                </a:solidFill>
                <a:latin typeface=""/>
              </a:rPr>
              <a:t>cáo</a:t>
            </a:r>
            <a:r>
              <a:rPr lang="en-US" sz="1200" dirty="0">
                <a:solidFill>
                  <a:srgbClr val="000000"/>
                </a:solidFill>
                <a:latin typeface=""/>
              </a:rPr>
              <a:t> qua </a:t>
            </a:r>
            <a:r>
              <a:rPr lang="en-US" sz="1200" dirty="0" err="1">
                <a:solidFill>
                  <a:srgbClr val="000000"/>
                </a:solidFill>
                <a:latin typeface=""/>
              </a:rPr>
              <a:t>hoạt</a:t>
            </a:r>
            <a:r>
              <a:rPr lang="en-US" sz="1200" dirty="0">
                <a:solidFill>
                  <a:srgbClr val="000000"/>
                </a:solidFill>
                <a:latin typeface=""/>
              </a:rPr>
              <a:t> </a:t>
            </a:r>
            <a:r>
              <a:rPr lang="en-US" sz="1200" dirty="0" err="1">
                <a:solidFill>
                  <a:srgbClr val="000000"/>
                </a:solidFill>
                <a:latin typeface=""/>
              </a:rPr>
              <a:t>động</a:t>
            </a:r>
            <a:r>
              <a:rPr lang="en-US" sz="1200" dirty="0">
                <a:solidFill>
                  <a:srgbClr val="000000"/>
                </a:solidFill>
                <a:latin typeface=""/>
              </a:rPr>
              <a:t> </a:t>
            </a:r>
            <a:r>
              <a:rPr lang="en-US" sz="1200" dirty="0" err="1">
                <a:solidFill>
                  <a:srgbClr val="000000"/>
                </a:solidFill>
                <a:latin typeface=""/>
              </a:rPr>
              <a:t>tài</a:t>
            </a:r>
            <a:r>
              <a:rPr lang="en-US" sz="1200" dirty="0">
                <a:solidFill>
                  <a:srgbClr val="000000"/>
                </a:solidFill>
                <a:latin typeface=""/>
              </a:rPr>
              <a:t> </a:t>
            </a:r>
            <a:r>
              <a:rPr lang="en-US" sz="1200" dirty="0" err="1">
                <a:solidFill>
                  <a:srgbClr val="000000"/>
                </a:solidFill>
                <a:latin typeface=""/>
              </a:rPr>
              <a:t>trợ</a:t>
            </a:r>
          </a:p>
          <a:p>
            <a:pPr algn="l" rtl="0" fontAlgn="base"/>
            <a:endParaRPr lang="en-US" sz="1200" dirty="0" err="1">
              <a:solidFill>
                <a:srgbClr val="000000"/>
              </a:solidFill>
              <a:latin typefac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800">
                <a:effectLst/>
                <a:latin typeface="SabonMTPro"/>
              </a:rPr>
              <a:t>Traditionally, the most common payment is according to the number of customers who view the page as a cost-per-thousand (CPM) ad or page impressions. Typical CPM is in the range £10–30. Other options that benefit the advertiser if they can be agreed are per click-through or per action, such as a purchase on the destination site. Although initially media owners were able to control charging rates and largely used a per-exposure model, with the increase in unused ad inventory there has also been an increase in </a:t>
            </a:r>
            <a:r>
              <a:rPr lang="en-US" sz="1800" b="1">
                <a:solidFill>
                  <a:srgbClr val="007FFF"/>
                </a:solidFill>
                <a:effectLst/>
                <a:latin typeface="HelveticaNeueLTW1G"/>
              </a:rPr>
              <a:t>results-based payment </a:t>
            </a:r>
            <a:r>
              <a:rPr lang="en-US" sz="1800">
                <a:effectLst/>
                <a:latin typeface="SabonMTPro"/>
              </a:rPr>
              <a:t>methods, particularly within ad networks. </a:t>
            </a:r>
            <a:endParaRPr lang="en-US"/>
          </a:p>
          <a:p>
            <a:pPr algn="l" rtl="0" fontAlgn="base"/>
            <a:endParaRPr lang="en-US" sz="1200" dirty="0" err="1">
              <a:solidFill>
                <a:srgbClr val="000000"/>
              </a:solidFill>
              <a:latin typeface=""/>
            </a:endParaRPr>
          </a:p>
          <a:p>
            <a:pPr algn="l" rtl="0" fontAlgn="base"/>
            <a:endParaRPr lang="en-US" sz="1200" dirty="0" err="1">
              <a:solidFill>
                <a:srgbClr val="000000"/>
              </a:solidFill>
              <a:latin typeface=""/>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800">
                <a:effectLst/>
                <a:latin typeface="SabonMTPro"/>
              </a:rPr>
              <a:t>The options for purchasing and managing display advertising are now much more complex, as suggested by the summary in Figure 9.10 of the ad buying ecosystem created by the IAB. A major change in online advertising is through the use of new </a:t>
            </a:r>
            <a:r>
              <a:rPr lang="en-US" sz="1800" b="1">
                <a:solidFill>
                  <a:srgbClr val="007FFF"/>
                </a:solidFill>
                <a:effectLst/>
                <a:latin typeface="HelveticaNeueLTW1G"/>
              </a:rPr>
              <a:t>programmatic ad buy- ing </a:t>
            </a:r>
            <a:r>
              <a:rPr lang="en-US" sz="1800">
                <a:effectLst/>
                <a:latin typeface="SabonMTPro"/>
              </a:rPr>
              <a:t>techniques, based on </a:t>
            </a:r>
            <a:r>
              <a:rPr lang="en-US" sz="1800" b="1">
                <a:solidFill>
                  <a:srgbClr val="007FFF"/>
                </a:solidFill>
                <a:effectLst/>
                <a:latin typeface="HelveticaNeueLTW1G"/>
              </a:rPr>
              <a:t>demand-side platforms (DSPs)</a:t>
            </a:r>
            <a:r>
              <a:rPr lang="en-US" sz="1800">
                <a:effectLst/>
                <a:latin typeface="SabonMTPro"/>
              </a:rPr>
              <a:t>, which use an approach called </a:t>
            </a:r>
            <a:r>
              <a:rPr lang="en-US" sz="1800" b="1">
                <a:solidFill>
                  <a:srgbClr val="007FFF"/>
                </a:solidFill>
                <a:effectLst/>
                <a:latin typeface="HelveticaNeueLTW1G"/>
              </a:rPr>
              <a:t>real-time bidding (RTB)</a:t>
            </a:r>
            <a:r>
              <a:rPr lang="en-US" sz="1800">
                <a:effectLst/>
                <a:latin typeface="SabonMTPro"/>
              </a:rPr>
              <a:t>. Progammatic ads now account for the majority of online display advertising by large companies (excluding spend on search and social network ads), see for example Joseph (2020). Traditionally, display ads have been served to target audiences based </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800">
              <a:effectLst/>
              <a:latin typeface="SabonMTPro"/>
            </a:endParaRPr>
          </a:p>
          <a:p>
            <a:pPr marL="0" marR="0" lvl="0" indent="0" algn="l" defTabSz="914400" rtl="0" eaLnBrk="1" fontAlgn="base" latinLnBrk="0" hangingPunct="1">
              <a:lnSpc>
                <a:spcPct val="100000"/>
              </a:lnSpc>
              <a:spcBef>
                <a:spcPts val="0"/>
              </a:spcBef>
              <a:spcAft>
                <a:spcPts val="0"/>
              </a:spcAft>
              <a:buClrTx/>
              <a:buSzTx/>
              <a:buFontTx/>
              <a:buNone/>
              <a:tabLst/>
              <a:defRPr/>
            </a:pPr>
            <a:endParaRPr lang="en-US"/>
          </a:p>
          <a:p>
            <a:pPr algn="l" rtl="0" fontAlgn="base"/>
            <a:endParaRPr lang="en-US" sz="1200" dirty="0">
              <a:solidFill>
                <a:srgbClr val="000000"/>
              </a:solidFill>
              <a:latin typeface=""/>
            </a:endParaRPr>
          </a:p>
          <a:p>
            <a:endParaRPr lang="en-VN"/>
          </a:p>
        </p:txBody>
      </p:sp>
      <p:sp>
        <p:nvSpPr>
          <p:cNvPr id="4" name="Slide Number Placeholder 3"/>
          <p:cNvSpPr>
            <a:spLocks noGrp="1"/>
          </p:cNvSpPr>
          <p:nvPr>
            <p:ph type="sldNum" sz="quarter" idx="5"/>
          </p:nvPr>
        </p:nvSpPr>
        <p:spPr/>
        <p:txBody>
          <a:bodyPr/>
          <a:lstStyle/>
          <a:p>
            <a:fld id="{8715E69B-47C2-AF45-B6F3-D8AB9D959D6C}" type="slidenum">
              <a:rPr lang="en-VN"/>
              <a:t>23</a:t>
            </a:fld>
            <a:endParaRPr lang="en-VN"/>
          </a:p>
        </p:txBody>
      </p:sp>
    </p:spTree>
    <p:extLst>
      <p:ext uri="{BB962C8B-B14F-4D97-AF65-F5344CB8AC3E}">
        <p14:creationId xmlns:p14="http://schemas.microsoft.com/office/powerpoint/2010/main" val="14696134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a:solidFill>
                  <a:srgbClr val="007FFF"/>
                </a:solidFill>
                <a:effectLst/>
                <a:latin typeface="HelveticaNeueLTW1G"/>
              </a:rPr>
              <a:t>Performance marketing </a:t>
            </a:r>
            <a:endParaRPr lang="en-US" sz="2800"/>
          </a:p>
          <a:p>
            <a:r>
              <a:rPr lang="en-US" sz="1800">
                <a:effectLst/>
                <a:latin typeface="HelveticaNeueLTW1G"/>
              </a:rPr>
              <a:t>Sometimes used as</a:t>
            </a:r>
            <a:br>
              <a:rPr lang="en-US" sz="1800">
                <a:effectLst/>
                <a:latin typeface="HelveticaNeueLTW1G"/>
              </a:rPr>
            </a:br>
            <a:r>
              <a:rPr lang="en-US" sz="1800">
                <a:effectLst/>
                <a:latin typeface="HelveticaNeueLTW1G"/>
              </a:rPr>
              <a:t>an alternative term for affiliate marketing, which includes payment for lead, sale, but also click, so it is a broader term including other online paid media such as display advertising and biddable media including pay-per- click and programmatic advertising. </a:t>
            </a:r>
            <a:endParaRPr lang="en-US" sz="2800"/>
          </a:p>
        </p:txBody>
      </p:sp>
      <p:sp>
        <p:nvSpPr>
          <p:cNvPr id="4" name="Slide Number Placeholder 3"/>
          <p:cNvSpPr>
            <a:spLocks noGrp="1"/>
          </p:cNvSpPr>
          <p:nvPr>
            <p:ph type="sldNum" sz="quarter" idx="5"/>
          </p:nvPr>
        </p:nvSpPr>
        <p:spPr/>
        <p:txBody>
          <a:bodyPr/>
          <a:lstStyle/>
          <a:p>
            <a:fld id="{8715E69B-47C2-AF45-B6F3-D8AB9D959D6C}" type="slidenum">
              <a:rPr lang="en-VN"/>
              <a:t>24</a:t>
            </a:fld>
            <a:endParaRPr lang="en-VN"/>
          </a:p>
        </p:txBody>
      </p:sp>
    </p:spTree>
    <p:extLst>
      <p:ext uri="{BB962C8B-B14F-4D97-AF65-F5344CB8AC3E}">
        <p14:creationId xmlns:p14="http://schemas.microsoft.com/office/powerpoint/2010/main" val="34823722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b="1">
                <a:effectLst/>
                <a:latin typeface="Source Sans Pro" panose="020B0503030403020204" pitchFamily="34" charset="0"/>
                <a:ea typeface="Source Sans Pro" panose="020B0503030403020204" pitchFamily="34" charset="0"/>
              </a:rPr>
              <a:t>Affiliates may exploit your brand name. </a:t>
            </a:r>
            <a:r>
              <a:rPr lang="en-US" sz="1800">
                <a:effectLst/>
                <a:latin typeface="Source Sans Pro" panose="020B0503030403020204" pitchFamily="34" charset="0"/>
                <a:ea typeface="Source Sans Pro" panose="020B0503030403020204" pitchFamily="34" charset="0"/>
              </a:rPr>
              <a:t>This is particularly the case where affiliates exploit brand names by bidding on variations of it (for example ‘Dell’, ‘Dell Computers’ or ‘Dell laptop’) or by gaining a presence in the natural listings. Here there is already awareness. It is important to prevent this, and many affiliate programmes exclude brand bidding, although affiliates can have a role in displacing competitors from the listings for brand terms.</a:t>
            </a:r>
          </a:p>
        </p:txBody>
      </p:sp>
      <p:sp>
        <p:nvSpPr>
          <p:cNvPr id="4" name="Slide Number Placeholder 3"/>
          <p:cNvSpPr>
            <a:spLocks noGrp="1"/>
          </p:cNvSpPr>
          <p:nvPr>
            <p:ph type="sldNum" sz="quarter" idx="5"/>
          </p:nvPr>
        </p:nvSpPr>
        <p:spPr/>
        <p:txBody>
          <a:bodyPr/>
          <a:lstStyle/>
          <a:p>
            <a:fld id="{8715E69B-47C2-AF45-B6F3-D8AB9D959D6C}" type="slidenum">
              <a:rPr lang="en-VN"/>
              <a:t>25</a:t>
            </a:fld>
            <a:endParaRPr lang="en-VN"/>
          </a:p>
        </p:txBody>
      </p:sp>
    </p:spTree>
    <p:extLst>
      <p:ext uri="{BB962C8B-B14F-4D97-AF65-F5344CB8AC3E}">
        <p14:creationId xmlns:p14="http://schemas.microsoft.com/office/powerpoint/2010/main" val="26363417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a:effectLst/>
                <a:latin typeface="HelveticaNeueLTW1G"/>
              </a:rPr>
              <a:t>1 Targeting </a:t>
            </a:r>
            <a:endParaRPr lang="en-US" sz="2800"/>
          </a:p>
          <a:p>
            <a:r>
              <a:rPr lang="en-US" sz="1800">
                <a:solidFill>
                  <a:srgbClr val="8C007F"/>
                </a:solidFill>
                <a:effectLst/>
                <a:latin typeface="SabonMTPro"/>
              </a:rPr>
              <a:t>• </a:t>
            </a:r>
            <a:r>
              <a:rPr lang="en-US" sz="1800" b="1">
                <a:effectLst/>
                <a:latin typeface="SabonMTPro"/>
              </a:rPr>
              <a:t>Search ad network strategy. </a:t>
            </a:r>
            <a:r>
              <a:rPr lang="en-US" sz="1800">
                <a:effectLst/>
                <a:latin typeface="SabonMTPro"/>
              </a:rPr>
              <a:t>Which of the search networks mentioned above do you use? </a:t>
            </a:r>
            <a:r>
              <a:rPr lang="en-US" sz="1800">
                <a:solidFill>
                  <a:srgbClr val="8C007F"/>
                </a:solidFill>
                <a:effectLst/>
                <a:latin typeface="SabonMTPro"/>
              </a:rPr>
              <a:t>• </a:t>
            </a:r>
            <a:r>
              <a:rPr lang="en-US" sz="1800">
                <a:effectLst/>
                <a:latin typeface="SabonMTPro"/>
              </a:rPr>
              <a:t>Which are used in different countries? </a:t>
            </a:r>
            <a:endParaRPr lang="en-US" sz="2800"/>
          </a:p>
          <a:p>
            <a:r>
              <a:rPr lang="en-US" sz="1800" b="1">
                <a:effectLst/>
                <a:latin typeface="SabonMTPro"/>
              </a:rPr>
              <a:t>Display network strategy. </a:t>
            </a:r>
            <a:r>
              <a:rPr lang="en-US" sz="1800">
                <a:effectLst/>
                <a:latin typeface="SabonMTPro"/>
              </a:rPr>
              <a:t>How do you treat the Google Display Network? Do you disable </a:t>
            </a:r>
            <a:endParaRPr lang="en-US" sz="2800"/>
          </a:p>
          <a:p>
            <a:r>
              <a:rPr lang="en-US" sz="1800">
                <a:effectLst/>
                <a:latin typeface="SabonMTPro"/>
              </a:rPr>
              <a:t>it? Create separate campaigns? Target specific sites using the Placement tool? Develop </a:t>
            </a:r>
            <a:r>
              <a:rPr lang="en-US" sz="1800">
                <a:solidFill>
                  <a:srgbClr val="8C007F"/>
                </a:solidFill>
                <a:effectLst/>
                <a:latin typeface="SabonMTPro"/>
              </a:rPr>
              <a:t>• </a:t>
            </a:r>
            <a:r>
              <a:rPr lang="en-US" sz="1800">
                <a:effectLst/>
                <a:latin typeface="SabonMTPro"/>
              </a:rPr>
              <a:t>different creative? Use placement targeting to target specific sites in Google? </a:t>
            </a:r>
            <a:endParaRPr lang="en-US" sz="2800"/>
          </a:p>
          <a:p>
            <a:r>
              <a:rPr lang="en-US" sz="1800" b="1">
                <a:effectLst/>
                <a:latin typeface="SabonMTPro"/>
              </a:rPr>
              <a:t>Campaign structure strategy. </a:t>
            </a:r>
            <a:r>
              <a:rPr lang="en-US" sz="1800">
                <a:effectLst/>
                <a:latin typeface="SabonMTPro"/>
              </a:rPr>
              <a:t>Campaign structure is important to ensure that searches using a specific search term trigger the relevant ad creative. Are ad groups small enough to deliver a message relevant for the keyphrase entered? To understand the type of targeting that is possible, look at these two examples. First, in Figure 9.7(a) we have a campaign structure for an online clothes retailer. It monitors spend and budget by product type, so structures its campaigns accordingly and targets them nationally. Keywords related to each product will trigger ads defined within each ad group. In Figure 9.7(b) is an example </a:t>
            </a:r>
            <a:endParaRPr lang="en-US" sz="2800"/>
          </a:p>
          <a:p>
            <a:r>
              <a:rPr lang="en-US" sz="1800">
                <a:effectLst/>
                <a:latin typeface="SabonMTPro"/>
              </a:rPr>
              <a:t>of a campaign for a restaurant chain. It monitors spend and budget by outlet, so struc- </a:t>
            </a:r>
            <a:endParaRPr lang="en-US" sz="2800"/>
          </a:p>
          <a:p>
            <a:pPr fontAlgn="auto">
              <a:buFont typeface="Arial" panose="020B0604020202020204" pitchFamily="34" charset="0"/>
              <a:buChar char="•"/>
            </a:pPr>
            <a:r>
              <a:rPr lang="en-US" sz="1800">
                <a:solidFill>
                  <a:srgbClr val="8C007F"/>
                </a:solidFill>
                <a:effectLst/>
                <a:latin typeface="SabonMTPro"/>
              </a:rPr>
              <a:t>tures its campaigns accordingly and targets them to local areas. </a:t>
            </a:r>
          </a:p>
          <a:p>
            <a:pPr fontAlgn="auto">
              <a:buFont typeface="Arial" panose="020B0604020202020204" pitchFamily="34" charset="0"/>
              <a:buChar char="•"/>
            </a:pPr>
            <a:r>
              <a:rPr lang="en-US" sz="1800" b="1">
                <a:solidFill>
                  <a:srgbClr val="8C007F"/>
                </a:solidFill>
                <a:effectLst/>
                <a:latin typeface="SabonMTPro"/>
              </a:rPr>
              <a:t>Keyword matching strategy. </a:t>
            </a:r>
            <a:r>
              <a:rPr lang="en-US" sz="1800">
                <a:solidFill>
                  <a:srgbClr val="8C007F"/>
                </a:solidFill>
                <a:effectLst/>
                <a:latin typeface="SabonMTPro"/>
              </a:rPr>
              <a:t>How is creative targeted using the combination of broad match, modified broad match and negative match, phrase match and exact match? Google Ads reports on click volumes for search terms or queries entered by users; these should be reviewed regularly to exclude irrelevant terms that have a low probability of </a:t>
            </a:r>
          </a:p>
          <a:p>
            <a:pPr fontAlgn="auto">
              <a:buFont typeface="Arial" panose="020B0604020202020204" pitchFamily="34" charset="0"/>
              <a:buChar char="•"/>
            </a:pPr>
            <a:r>
              <a:rPr lang="en-US" sz="1800">
                <a:solidFill>
                  <a:srgbClr val="8C007F"/>
                </a:solidFill>
                <a:effectLst/>
                <a:latin typeface="SabonMTPro"/>
              </a:rPr>
              <a:t>conversion by using negative matches.</a:t>
            </a:r>
            <a:br>
              <a:rPr lang="en-US" sz="1800">
                <a:solidFill>
                  <a:srgbClr val="8C007F"/>
                </a:solidFill>
                <a:effectLst/>
                <a:latin typeface="SabonMTPro"/>
              </a:rPr>
            </a:br>
            <a:r>
              <a:rPr lang="en-US" sz="1800" b="1">
                <a:solidFill>
                  <a:srgbClr val="8C007F"/>
                </a:solidFill>
                <a:effectLst/>
                <a:latin typeface="SabonMTPro"/>
              </a:rPr>
              <a:t>Search-term targeting strategy. </a:t>
            </a:r>
            <a:r>
              <a:rPr lang="en-US" sz="1800">
                <a:solidFill>
                  <a:srgbClr val="8C007F"/>
                </a:solidFill>
                <a:effectLst/>
                <a:latin typeface="SabonMTPro"/>
              </a:rPr>
              <a:t>What are the strategies for targeting different types of keyphrases such as brand, generic, product-specific and different qualifiers (cheap, com- pare, etc.)? </a:t>
            </a:r>
          </a:p>
          <a:p>
            <a:endParaRPr lang="en-US" sz="1800">
              <a:solidFill>
                <a:srgbClr val="8C007F"/>
              </a:solidFill>
              <a:effectLst/>
              <a:latin typeface="SabonMTPro"/>
            </a:endParaRPr>
          </a:p>
          <a:p>
            <a:pPr>
              <a:buFont typeface="+mj-lt"/>
              <a:buAutoNum type="arabicPeriod"/>
            </a:pPr>
            <a:r>
              <a:rPr lang="en-US" sz="1000" b="1">
                <a:effectLst/>
                <a:latin typeface="HelveticaNeueLTW1G"/>
              </a:rPr>
              <a:t>2 Budget and bid management </a:t>
            </a:r>
            <a:endParaRPr lang="en-US">
              <a:effectLst/>
            </a:endParaRPr>
          </a:p>
          <a:p>
            <a:pPr marL="742950" lvl="1" indent="-285750" fontAlgn="auto">
              <a:buFont typeface="Arial" panose="020B0604020202020204" pitchFamily="34" charset="0"/>
              <a:buChar char="•"/>
            </a:pPr>
            <a:r>
              <a:rPr lang="en-US" sz="1000" b="1">
                <a:solidFill>
                  <a:srgbClr val="8C007F"/>
                </a:solidFill>
                <a:effectLst/>
                <a:latin typeface="SabonMTPro"/>
              </a:rPr>
              <a:t>Budgeting strategy. </a:t>
            </a:r>
            <a:r>
              <a:rPr lang="en-US" sz="1000">
                <a:solidFill>
                  <a:srgbClr val="8C007F"/>
                </a:solidFill>
                <a:effectLst/>
                <a:latin typeface="SabonMTPro"/>
              </a:rPr>
              <a:t>Is budget set as maximum cost-per-click (CPC) at the appropriate level to deliver satisfactory return on investment? Is daily budget sufficient that ads are served at full delivery (always present)? Should we use Google’s machine learning bid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management tools, which can, for example, optimise on conversions?</a:t>
            </a:r>
            <a:br>
              <a:rPr lang="en-US" sz="1000">
                <a:solidFill>
                  <a:srgbClr val="8C007F"/>
                </a:solidFill>
                <a:effectLst/>
                <a:latin typeface="SabonMTPro"/>
              </a:rPr>
            </a:br>
            <a:r>
              <a:rPr lang="en-US" sz="1000" b="1">
                <a:solidFill>
                  <a:srgbClr val="8C007F"/>
                </a:solidFill>
                <a:effectLst/>
                <a:latin typeface="SabonMTPro"/>
              </a:rPr>
              <a:t>Listing position strategy. </a:t>
            </a:r>
            <a:r>
              <a:rPr lang="en-US" sz="1000">
                <a:solidFill>
                  <a:srgbClr val="8C007F"/>
                </a:solidFill>
                <a:effectLst/>
                <a:latin typeface="SabonMTPro"/>
              </a:rPr>
              <a:t>Which positions are targeted for different keywords? The effec- tiveness of this can be reviewed using a measure in Google Ads reports called Impression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Share, which enables relative reach compared to competitors to be evaluated.</a:t>
            </a:r>
            <a:br>
              <a:rPr lang="en-US" sz="1000">
                <a:solidFill>
                  <a:srgbClr val="8C007F"/>
                </a:solidFill>
                <a:effectLst/>
                <a:latin typeface="SabonMTPro"/>
              </a:rPr>
            </a:br>
            <a:r>
              <a:rPr lang="en-US" sz="1000" b="1">
                <a:solidFill>
                  <a:srgbClr val="8C007F"/>
                </a:solidFill>
                <a:effectLst/>
                <a:latin typeface="SabonMTPro"/>
              </a:rPr>
              <a:t>Bidding strategies. </a:t>
            </a:r>
            <a:r>
              <a:rPr lang="en-US" sz="1000">
                <a:solidFill>
                  <a:srgbClr val="8C007F"/>
                </a:solidFill>
                <a:effectLst/>
                <a:latin typeface="SabonMTPro"/>
              </a:rPr>
              <a:t>What is the appropriate maximum cost-per-click for different target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keywords and campaigns to maximise effectiveness?</a:t>
            </a:r>
            <a:br>
              <a:rPr lang="en-US" sz="1000">
                <a:solidFill>
                  <a:srgbClr val="8C007F"/>
                </a:solidFill>
                <a:effectLst/>
                <a:latin typeface="SabonMTPro"/>
              </a:rPr>
            </a:br>
            <a:r>
              <a:rPr lang="en-US" sz="1000" b="1">
                <a:solidFill>
                  <a:srgbClr val="8C007F"/>
                </a:solidFill>
                <a:effectLst/>
                <a:latin typeface="SabonMTPro"/>
              </a:rPr>
              <a:t>Dayparting strategy. </a:t>
            </a:r>
            <a:r>
              <a:rPr lang="en-US" sz="1000">
                <a:solidFill>
                  <a:srgbClr val="8C007F"/>
                </a:solidFill>
                <a:effectLst/>
                <a:latin typeface="SabonMTPro"/>
              </a:rPr>
              <a:t>Are ads delivered continuously through the day and week or are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certain days and times targeted (e.g. office hours, evening after ad breaks)?</a:t>
            </a:r>
            <a:br>
              <a:rPr lang="en-US" sz="1000">
                <a:solidFill>
                  <a:srgbClr val="8C007F"/>
                </a:solidFill>
                <a:effectLst/>
                <a:latin typeface="SabonMTPro"/>
              </a:rPr>
            </a:br>
            <a:r>
              <a:rPr lang="en-US" sz="900" b="1">
                <a:solidFill>
                  <a:srgbClr val="007FFF"/>
                </a:solidFill>
                <a:effectLst/>
                <a:latin typeface="HelveticaNeueLTW1G"/>
              </a:rPr>
              <a:t>Bid adjustments</a:t>
            </a:r>
            <a:r>
              <a:rPr lang="en-US" sz="1000" b="1">
                <a:solidFill>
                  <a:srgbClr val="8C007F"/>
                </a:solidFill>
                <a:effectLst/>
                <a:latin typeface="SabonMTPro"/>
              </a:rPr>
              <a:t>. </a:t>
            </a:r>
            <a:r>
              <a:rPr lang="en-US" sz="1000">
                <a:solidFill>
                  <a:srgbClr val="8C007F"/>
                </a:solidFill>
                <a:effectLst/>
                <a:latin typeface="SabonMTPro"/>
              </a:rPr>
              <a:t>This is a tool to simplify the complexity of advertising when different types of mobile devices can be targeted in different locations at different times. If a business isn’t seeing such a high return on mobile devices then it can reduce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bids.</a:t>
            </a:r>
            <a:br>
              <a:rPr lang="en-US" sz="1000">
                <a:solidFill>
                  <a:srgbClr val="8C007F"/>
                </a:solidFill>
                <a:effectLst/>
                <a:latin typeface="SabonMTPro"/>
              </a:rPr>
            </a:br>
            <a:r>
              <a:rPr lang="en-US" sz="1000" b="1">
                <a:solidFill>
                  <a:srgbClr val="8C007F"/>
                </a:solidFill>
                <a:effectLst/>
                <a:latin typeface="SabonMTPro"/>
              </a:rPr>
              <a:t>Bid management tool strategy. </a:t>
            </a:r>
            <a:r>
              <a:rPr lang="en-US" sz="1000">
                <a:solidFill>
                  <a:srgbClr val="8C007F"/>
                </a:solidFill>
                <a:effectLst/>
                <a:latin typeface="SabonMTPro"/>
              </a:rPr>
              <a:t>Is a tool used to automate bidding? Which?</a:t>
            </a:r>
            <a:br>
              <a:rPr lang="en-US" sz="1000">
                <a:solidFill>
                  <a:srgbClr val="8C007F"/>
                </a:solidFill>
                <a:effectLst/>
                <a:latin typeface="SabonMTPro"/>
              </a:rPr>
            </a:br>
            <a:r>
              <a:rPr lang="en-US" sz="1000" b="1">
                <a:solidFill>
                  <a:srgbClr val="8C007F"/>
                </a:solidFill>
                <a:effectLst/>
                <a:latin typeface="SabonMTPro"/>
              </a:rPr>
              <a:t>Importance of fake clicks. </a:t>
            </a:r>
            <a:r>
              <a:rPr lang="en-US" sz="1000">
                <a:solidFill>
                  <a:srgbClr val="8C007F"/>
                </a:solidFill>
                <a:effectLst/>
                <a:latin typeface="SabonMTPro"/>
              </a:rPr>
              <a:t>Whenever the principle of PPC marketing is described to mar- keters, very soon a light bulb switches on and they ask, ‘So we can click on competitors and bankrupt them?’. Well, actually, no. The PPC ad networks detect multiple clicks from the same computer (IP address) and filter them out. </a:t>
            </a:r>
            <a:endParaRPr lang="en-US" sz="1600">
              <a:solidFill>
                <a:srgbClr val="8C007F"/>
              </a:solidFill>
              <a:effectLst/>
              <a:latin typeface="SabonMTPro"/>
            </a:endParaRPr>
          </a:p>
          <a:p>
            <a:endParaRPr lang="en-US" sz="1800">
              <a:solidFill>
                <a:srgbClr val="8C007F"/>
              </a:solidFill>
              <a:effectLst/>
              <a:latin typeface="SabonMTPro"/>
            </a:endParaRPr>
          </a:p>
          <a:p>
            <a:pPr>
              <a:buFont typeface="+mj-lt"/>
              <a:buAutoNum type="arabicPeriod"/>
            </a:pPr>
            <a:r>
              <a:rPr lang="en-US" sz="1000" b="1">
                <a:effectLst/>
                <a:latin typeface="HelveticaNeueLTW1G"/>
              </a:rPr>
              <a:t>3 Creative testing and campaign optimisation </a:t>
            </a:r>
            <a:endParaRPr lang="en-US">
              <a:effectLst/>
            </a:endParaRPr>
          </a:p>
          <a:p>
            <a:pPr marL="742950" lvl="1" indent="-285750" fontAlgn="auto">
              <a:buFont typeface="Arial" panose="020B0604020202020204" pitchFamily="34" charset="0"/>
              <a:buChar char="•"/>
            </a:pPr>
            <a:r>
              <a:rPr lang="en-US" sz="1000" b="1">
                <a:solidFill>
                  <a:srgbClr val="8C007F"/>
                </a:solidFill>
                <a:effectLst/>
                <a:latin typeface="SabonMTPro"/>
              </a:rPr>
              <a:t>Ad creative and copy strategy. </a:t>
            </a:r>
            <a:r>
              <a:rPr lang="en-US" sz="1000">
                <a:solidFill>
                  <a:srgbClr val="8C007F"/>
                </a:solidFill>
                <a:effectLst/>
                <a:latin typeface="SabonMTPro"/>
              </a:rPr>
              <a:t>How are the 95 characters forming ad headlines, descrip- tion and creative used to encourage click-through (and reduce click-through from unqual-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ified visitors if necessary)? Is alternative copy tested? How are ads tested?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Destination or landing page strategy. </a:t>
            </a:r>
            <a:r>
              <a:rPr lang="en-US" sz="1000">
                <a:solidFill>
                  <a:srgbClr val="8C007F"/>
                </a:solidFill>
                <a:effectLst/>
                <a:latin typeface="SabonMTPro"/>
              </a:rPr>
              <a:t>How are landing pages improved?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Campaign review and optimisation strategy. </a:t>
            </a:r>
            <a:r>
              <a:rPr lang="en-US" sz="1000">
                <a:solidFill>
                  <a:srgbClr val="8C007F"/>
                </a:solidFill>
                <a:effectLst/>
                <a:latin typeface="SabonMTPro"/>
              </a:rPr>
              <a:t>What is the workflow for reviewing and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improving success? Which reports are used? How often are they reviewed? By whom?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Which tests are used? What are the follow-ups?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Specialist and innovative paid search techniques. </a:t>
            </a:r>
            <a:r>
              <a:rPr lang="en-US" sz="1000">
                <a:solidFill>
                  <a:srgbClr val="8C007F"/>
                </a:solidFill>
                <a:effectLst/>
                <a:latin typeface="SabonMTPro"/>
              </a:rPr>
              <a:t>These include ad extensions, local, inter- national and pay-per-call.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HelveticaNeueLTW1G"/>
              </a:rPr>
              <a:t>4 Communications integration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b="1">
                <a:solidFill>
                  <a:srgbClr val="8C007F"/>
                </a:solidFill>
                <a:effectLst/>
                <a:latin typeface="SabonMTPro"/>
              </a:rPr>
              <a:t>SEO integration strategy. </a:t>
            </a:r>
            <a:r>
              <a:rPr lang="en-US" sz="1000">
                <a:solidFill>
                  <a:srgbClr val="8C007F"/>
                </a:solidFill>
                <a:effectLst/>
                <a:latin typeface="SabonMTPro"/>
              </a:rPr>
              <a:t>How is SEO integrated with paid search to maximise ROI by reducing PPC spend where relevant if target keyphrases rank highly within organic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search?</a:t>
            </a:r>
            <a:br>
              <a:rPr lang="en-US" sz="1000">
                <a:solidFill>
                  <a:srgbClr val="8C007F"/>
                </a:solidFill>
                <a:effectLst/>
                <a:latin typeface="SabonMTPro"/>
              </a:rPr>
            </a:br>
            <a:r>
              <a:rPr lang="en-US" sz="1000" b="1">
                <a:solidFill>
                  <a:srgbClr val="8C007F"/>
                </a:solidFill>
                <a:effectLst/>
                <a:latin typeface="SabonMTPro"/>
              </a:rPr>
              <a:t>Affiliate integration strategy. </a:t>
            </a:r>
            <a:r>
              <a:rPr lang="en-US" sz="1000">
                <a:solidFill>
                  <a:srgbClr val="8C007F"/>
                </a:solidFill>
                <a:effectLst/>
                <a:latin typeface="SabonMTPro"/>
              </a:rPr>
              <a:t>How is affiliate marketing integrated with paid search to </a:t>
            </a:r>
            <a:endParaRPr lang="en-US" sz="1600">
              <a:solidFill>
                <a:srgbClr val="8C007F"/>
              </a:solidFill>
              <a:effectLst/>
              <a:latin typeface="SabonMTPro"/>
            </a:endParaRPr>
          </a:p>
          <a:p>
            <a:pPr marL="742950" lvl="1" indent="-285750" fontAlgn="auto">
              <a:buFont typeface="Arial" panose="020B0604020202020204" pitchFamily="34" charset="0"/>
              <a:buChar char="•"/>
            </a:pPr>
            <a:r>
              <a:rPr lang="en-US" sz="1000">
                <a:solidFill>
                  <a:srgbClr val="8C007F"/>
                </a:solidFill>
                <a:effectLst/>
                <a:latin typeface="SabonMTPro"/>
              </a:rPr>
              <a:t>maximise ROI?</a:t>
            </a:r>
            <a:br>
              <a:rPr lang="en-US" sz="1000">
                <a:solidFill>
                  <a:srgbClr val="8C007F"/>
                </a:solidFill>
                <a:effectLst/>
                <a:latin typeface="SabonMTPro"/>
              </a:rPr>
            </a:br>
            <a:r>
              <a:rPr lang="en-US" sz="1000" b="1">
                <a:solidFill>
                  <a:srgbClr val="8C007F"/>
                </a:solidFill>
                <a:effectLst/>
                <a:latin typeface="SabonMTPro"/>
              </a:rPr>
              <a:t>Marketing campaign integration strategy. </a:t>
            </a:r>
            <a:r>
              <a:rPr lang="en-US" sz="1000">
                <a:solidFill>
                  <a:srgbClr val="8C007F"/>
                </a:solidFill>
                <a:effectLst/>
                <a:latin typeface="SabonMTPro"/>
              </a:rPr>
              <a:t>How are budget and creative changed during offline campaigns? </a:t>
            </a:r>
            <a:endParaRPr lang="en-US" sz="1600">
              <a:solidFill>
                <a:srgbClr val="8C007F"/>
              </a:solidFill>
              <a:effectLst/>
              <a:latin typeface="SabonMTPro"/>
            </a:endParaRPr>
          </a:p>
          <a:p>
            <a:endParaRPr lang="en-US" sz="1800">
              <a:solidFill>
                <a:srgbClr val="8C007F"/>
              </a:solidFill>
              <a:effectLst/>
              <a:latin typeface="SabonMTPro"/>
            </a:endParaRPr>
          </a:p>
        </p:txBody>
      </p:sp>
      <p:sp>
        <p:nvSpPr>
          <p:cNvPr id="4" name="Slide Number Placeholder 3"/>
          <p:cNvSpPr>
            <a:spLocks noGrp="1"/>
          </p:cNvSpPr>
          <p:nvPr>
            <p:ph type="sldNum" sz="quarter" idx="5"/>
          </p:nvPr>
        </p:nvSpPr>
        <p:spPr/>
        <p:txBody>
          <a:bodyPr/>
          <a:lstStyle/>
          <a:p>
            <a:fld id="{8715E69B-47C2-AF45-B6F3-D8AB9D959D6C}" type="slidenum">
              <a:rPr lang="en-VN"/>
              <a:t>26</a:t>
            </a:fld>
            <a:endParaRPr lang="en-VN"/>
          </a:p>
        </p:txBody>
      </p:sp>
    </p:spTree>
    <p:extLst>
      <p:ext uri="{BB962C8B-B14F-4D97-AF65-F5344CB8AC3E}">
        <p14:creationId xmlns:p14="http://schemas.microsoft.com/office/powerpoint/2010/main" val="7525166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effectLst/>
                <a:latin typeface="SabonMTPro"/>
              </a:rPr>
              <a:t>Online sponsorship is not straightforward. It’s not just a case of mirroring existing ‘real- world’ sponsorship arrangements in the ‘virtual world’, although this is a valid option. There are many additional opportunities for sponsorship online that can be sought out, even if you don’t have a big budget at your disposal. </a:t>
            </a:r>
            <a:endParaRPr lang="en-US" sz="2800"/>
          </a:p>
        </p:txBody>
      </p:sp>
      <p:sp>
        <p:nvSpPr>
          <p:cNvPr id="4" name="Slide Number Placeholder 3"/>
          <p:cNvSpPr>
            <a:spLocks noGrp="1"/>
          </p:cNvSpPr>
          <p:nvPr>
            <p:ph type="sldNum" sz="quarter" idx="5"/>
          </p:nvPr>
        </p:nvSpPr>
        <p:spPr/>
        <p:txBody>
          <a:bodyPr/>
          <a:lstStyle/>
          <a:p>
            <a:fld id="{8715E69B-47C2-AF45-B6F3-D8AB9D959D6C}" type="slidenum">
              <a:rPr lang="en-VN"/>
              <a:t>27</a:t>
            </a:fld>
            <a:endParaRPr lang="en-VN"/>
          </a:p>
        </p:txBody>
      </p:sp>
    </p:spTree>
    <p:extLst>
      <p:ext uri="{BB962C8B-B14F-4D97-AF65-F5344CB8AC3E}">
        <p14:creationId xmlns:p14="http://schemas.microsoft.com/office/powerpoint/2010/main" val="39822987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fontAlgn="base"/>
            <a:r>
              <a:rPr lang="vi-VN" sz="1200" dirty="0">
                <a:solidFill>
                  <a:srgbClr val="000000"/>
                </a:solidFill>
                <a:latin typeface=""/>
              </a:rPr>
              <a:t>-</a:t>
            </a:r>
            <a:r>
              <a:rPr lang="vi-VN" sz="1200" b="0" i="0" dirty="0">
                <a:solidFill>
                  <a:srgbClr val="000000"/>
                </a:solidFill>
                <a:effectLst/>
                <a:latin typeface=""/>
              </a:rPr>
              <a:t> Khái niệm </a:t>
            </a:r>
            <a:r>
              <a:rPr lang="vi-VN" sz="1200" b="0" i="0" dirty="0" err="1">
                <a:solidFill>
                  <a:srgbClr val="000000"/>
                </a:solidFill>
                <a:effectLst/>
                <a:latin typeface=""/>
              </a:rPr>
              <a:t>email</a:t>
            </a:r>
            <a:r>
              <a:rPr lang="vi-VN" sz="1200" b="0" i="0" dirty="0">
                <a:solidFill>
                  <a:srgbClr val="000000"/>
                </a:solidFill>
                <a:effectLst/>
                <a:latin typeface=""/>
              </a:rPr>
              <a:t> MKT</a:t>
            </a:r>
            <a:r>
              <a:rPr lang="en-US" sz="1200" b="0" i="0" dirty="0">
                <a:solidFill>
                  <a:srgbClr val="000000"/>
                </a:solidFill>
                <a:effectLst/>
                <a:latin typeface=""/>
              </a:rPr>
              <a:t>: </a:t>
            </a:r>
            <a:r>
              <a:rPr lang="en-US" sz="1200" b="0" i="0" dirty="0" err="1">
                <a:solidFill>
                  <a:srgbClr val="040C28"/>
                </a:solidFill>
                <a:effectLst/>
                <a:latin typeface=""/>
              </a:rPr>
              <a:t>là</a:t>
            </a:r>
            <a:r>
              <a:rPr lang="en-US" sz="1200" b="0" i="0" dirty="0">
                <a:solidFill>
                  <a:srgbClr val="040C28"/>
                </a:solidFill>
                <a:effectLst/>
                <a:latin typeface=""/>
              </a:rPr>
              <a:t> </a:t>
            </a:r>
            <a:r>
              <a:rPr lang="en-US" sz="1200" b="0" i="0" dirty="0" err="1">
                <a:solidFill>
                  <a:srgbClr val="040C28"/>
                </a:solidFill>
                <a:effectLst/>
                <a:latin typeface=""/>
              </a:rPr>
              <a:t>hình</a:t>
            </a:r>
            <a:r>
              <a:rPr lang="en-US" sz="1200" b="0" i="0" dirty="0">
                <a:solidFill>
                  <a:srgbClr val="040C28"/>
                </a:solidFill>
                <a:effectLst/>
                <a:latin typeface=""/>
              </a:rPr>
              <a:t> </a:t>
            </a:r>
            <a:r>
              <a:rPr lang="en-US" sz="1200" b="0" i="0" dirty="0" err="1">
                <a:solidFill>
                  <a:srgbClr val="040C28"/>
                </a:solidFill>
                <a:effectLst/>
                <a:latin typeface=""/>
              </a:rPr>
              <a:t>thức</a:t>
            </a:r>
            <a:r>
              <a:rPr lang="en-US" sz="1200" b="0" i="0" dirty="0">
                <a:solidFill>
                  <a:srgbClr val="040C28"/>
                </a:solidFill>
                <a:effectLst/>
                <a:latin typeface=""/>
              </a:rPr>
              <a:t> </a:t>
            </a:r>
            <a:r>
              <a:rPr lang="en-US" sz="1200" b="0" i="0" dirty="0" err="1">
                <a:solidFill>
                  <a:srgbClr val="040C28"/>
                </a:solidFill>
                <a:effectLst/>
                <a:latin typeface=""/>
              </a:rPr>
              <a:t>các</a:t>
            </a:r>
            <a:r>
              <a:rPr lang="en-US" sz="1200" b="0" i="0" dirty="0">
                <a:solidFill>
                  <a:srgbClr val="040C28"/>
                </a:solidFill>
                <a:effectLst/>
                <a:latin typeface=""/>
              </a:rPr>
              <a:t> </a:t>
            </a:r>
            <a:r>
              <a:rPr lang="en-US" sz="1200" b="0" i="0" dirty="0" err="1">
                <a:solidFill>
                  <a:srgbClr val="040C28"/>
                </a:solidFill>
                <a:effectLst/>
                <a:latin typeface=""/>
              </a:rPr>
              <a:t>doanh</a:t>
            </a:r>
            <a:r>
              <a:rPr lang="en-US" sz="1200" b="0" i="0" dirty="0">
                <a:solidFill>
                  <a:srgbClr val="040C28"/>
                </a:solidFill>
                <a:effectLst/>
                <a:latin typeface=""/>
              </a:rPr>
              <a:t> </a:t>
            </a:r>
            <a:r>
              <a:rPr lang="en-US" sz="1200" b="0" i="0" dirty="0" err="1">
                <a:solidFill>
                  <a:srgbClr val="040C28"/>
                </a:solidFill>
                <a:effectLst/>
                <a:latin typeface=""/>
              </a:rPr>
              <a:t>nghiệp</a:t>
            </a:r>
            <a:r>
              <a:rPr lang="en-US" sz="1200" b="0" i="0" dirty="0">
                <a:solidFill>
                  <a:srgbClr val="040C28"/>
                </a:solidFill>
                <a:effectLst/>
                <a:latin typeface=""/>
              </a:rPr>
              <a:t> </a:t>
            </a:r>
            <a:r>
              <a:rPr lang="en-US" sz="1200" b="0" i="0" dirty="0" err="1">
                <a:solidFill>
                  <a:srgbClr val="040C28"/>
                </a:solidFill>
                <a:effectLst/>
                <a:latin typeface=""/>
              </a:rPr>
              <a:t>sử</a:t>
            </a:r>
            <a:r>
              <a:rPr lang="en-US" sz="1200" b="0" i="0" dirty="0">
                <a:solidFill>
                  <a:srgbClr val="040C28"/>
                </a:solidFill>
                <a:effectLst/>
                <a:latin typeface=""/>
              </a:rPr>
              <a:t> </a:t>
            </a:r>
            <a:r>
              <a:rPr lang="en-US" sz="1200" b="0" i="0" dirty="0" err="1">
                <a:solidFill>
                  <a:srgbClr val="040C28"/>
                </a:solidFill>
                <a:effectLst/>
                <a:latin typeface=""/>
              </a:rPr>
              <a:t>dụng</a:t>
            </a:r>
            <a:r>
              <a:rPr lang="en-US" sz="1200" b="0" i="0" dirty="0">
                <a:solidFill>
                  <a:srgbClr val="040C28"/>
                </a:solidFill>
                <a:effectLst/>
                <a:latin typeface=""/>
              </a:rPr>
              <a:t> email </a:t>
            </a:r>
            <a:r>
              <a:rPr lang="en-US" sz="1200" b="0" i="0" dirty="0" err="1">
                <a:solidFill>
                  <a:srgbClr val="040C28"/>
                </a:solidFill>
                <a:effectLst/>
                <a:latin typeface=""/>
              </a:rPr>
              <a:t>để</a:t>
            </a:r>
            <a:r>
              <a:rPr lang="en-US" sz="1200" b="0" i="0" dirty="0">
                <a:solidFill>
                  <a:srgbClr val="040C28"/>
                </a:solidFill>
                <a:effectLst/>
                <a:latin typeface=""/>
              </a:rPr>
              <a:t> marketing, </a:t>
            </a:r>
            <a:r>
              <a:rPr lang="en-US" sz="1200" b="0" i="0" dirty="0" err="1">
                <a:solidFill>
                  <a:srgbClr val="040C28"/>
                </a:solidFill>
                <a:effectLst/>
                <a:latin typeface=""/>
              </a:rPr>
              <a:t>giới</a:t>
            </a:r>
            <a:r>
              <a:rPr lang="en-US" sz="1200" b="0" i="0" dirty="0">
                <a:solidFill>
                  <a:srgbClr val="040C28"/>
                </a:solidFill>
                <a:effectLst/>
                <a:latin typeface=""/>
              </a:rPr>
              <a:t> </a:t>
            </a:r>
            <a:r>
              <a:rPr lang="en-US" sz="1200" b="0" i="0" dirty="0" err="1">
                <a:solidFill>
                  <a:srgbClr val="040C28"/>
                </a:solidFill>
                <a:effectLst/>
                <a:latin typeface=""/>
              </a:rPr>
              <a:t>thiệu</a:t>
            </a:r>
            <a:r>
              <a:rPr lang="en-US" sz="1200" b="0" i="0" dirty="0">
                <a:solidFill>
                  <a:srgbClr val="040C28"/>
                </a:solidFill>
                <a:effectLst/>
                <a:latin typeface=""/>
              </a:rPr>
              <a:t> </a:t>
            </a:r>
            <a:r>
              <a:rPr lang="en-US" sz="1200" b="0" i="0" dirty="0" err="1">
                <a:solidFill>
                  <a:srgbClr val="040C28"/>
                </a:solidFill>
                <a:effectLst/>
                <a:latin typeface=""/>
              </a:rPr>
              <a:t>sản</a:t>
            </a:r>
            <a:r>
              <a:rPr lang="en-US" sz="1200" b="0" i="0" dirty="0">
                <a:solidFill>
                  <a:srgbClr val="040C28"/>
                </a:solidFill>
                <a:effectLst/>
                <a:latin typeface=""/>
              </a:rPr>
              <a:t> </a:t>
            </a:r>
            <a:r>
              <a:rPr lang="en-US" sz="1200" b="0" i="0" dirty="0" err="1">
                <a:solidFill>
                  <a:srgbClr val="040C28"/>
                </a:solidFill>
                <a:effectLst/>
                <a:latin typeface=""/>
              </a:rPr>
              <a:t>phẩm</a:t>
            </a:r>
            <a:r>
              <a:rPr lang="en-US" sz="1200" b="0" i="0" dirty="0">
                <a:solidFill>
                  <a:srgbClr val="040C28"/>
                </a:solidFill>
                <a:effectLst/>
                <a:latin typeface=""/>
              </a:rPr>
              <a:t>/</a:t>
            </a:r>
            <a:r>
              <a:rPr lang="en-US" sz="1200" b="0" i="0" dirty="0" err="1">
                <a:solidFill>
                  <a:srgbClr val="040C28"/>
                </a:solidFill>
                <a:effectLst/>
                <a:latin typeface=""/>
              </a:rPr>
              <a:t>dịch</a:t>
            </a:r>
            <a:r>
              <a:rPr lang="en-US" sz="1200" b="0" i="0" dirty="0">
                <a:solidFill>
                  <a:srgbClr val="040C28"/>
                </a:solidFill>
                <a:effectLst/>
                <a:latin typeface=""/>
              </a:rPr>
              <a:t> </a:t>
            </a:r>
            <a:r>
              <a:rPr lang="en-US" sz="1200" b="0" i="0" dirty="0" err="1">
                <a:solidFill>
                  <a:srgbClr val="040C28"/>
                </a:solidFill>
                <a:effectLst/>
                <a:latin typeface=""/>
              </a:rPr>
              <a:t>vụ</a:t>
            </a:r>
            <a:r>
              <a:rPr lang="en-US" sz="1200" b="0" i="0" dirty="0">
                <a:solidFill>
                  <a:srgbClr val="040C28"/>
                </a:solidFill>
                <a:effectLst/>
                <a:latin typeface=""/>
              </a:rPr>
              <a:t> </a:t>
            </a:r>
            <a:r>
              <a:rPr lang="en-US" sz="1200" b="0" i="0" dirty="0" err="1">
                <a:solidFill>
                  <a:srgbClr val="040C28"/>
                </a:solidFill>
                <a:effectLst/>
                <a:latin typeface=""/>
              </a:rPr>
              <a:t>tới</a:t>
            </a:r>
            <a:r>
              <a:rPr lang="en-US" sz="1200" b="0" i="0" dirty="0">
                <a:solidFill>
                  <a:srgbClr val="040C28"/>
                </a:solidFill>
                <a:effectLst/>
                <a:latin typeface=""/>
              </a:rPr>
              <a:t> </a:t>
            </a:r>
            <a:r>
              <a:rPr lang="en-US" sz="1200" b="0" i="0" dirty="0" err="1">
                <a:solidFill>
                  <a:srgbClr val="040C28"/>
                </a:solidFill>
                <a:effectLst/>
                <a:latin typeface=""/>
              </a:rPr>
              <a:t>khách</a:t>
            </a:r>
            <a:r>
              <a:rPr lang="en-US" sz="1200" b="0" i="0" dirty="0">
                <a:solidFill>
                  <a:srgbClr val="040C28"/>
                </a:solidFill>
                <a:effectLst/>
                <a:latin typeface=""/>
              </a:rPr>
              <a:t> </a:t>
            </a:r>
            <a:r>
              <a:rPr lang="en-US" sz="1200" b="0" i="0" dirty="0" err="1">
                <a:solidFill>
                  <a:srgbClr val="040C28"/>
                </a:solidFill>
                <a:effectLst/>
                <a:latin typeface=""/>
              </a:rPr>
              <a:t>hàng</a:t>
            </a:r>
            <a:r>
              <a:rPr lang="en-US" sz="1200" b="0" i="0" dirty="0">
                <a:solidFill>
                  <a:srgbClr val="040C28"/>
                </a:solidFill>
                <a:effectLst/>
                <a:latin typeface=""/>
              </a:rPr>
              <a:t> </a:t>
            </a:r>
            <a:r>
              <a:rPr lang="en-US" sz="1200" b="0" i="0" dirty="0" err="1">
                <a:solidFill>
                  <a:srgbClr val="040C28"/>
                </a:solidFill>
                <a:effectLst/>
                <a:latin typeface=""/>
              </a:rPr>
              <a:t>mục</a:t>
            </a:r>
            <a:r>
              <a:rPr lang="en-US" sz="1200" b="0" i="0" dirty="0">
                <a:solidFill>
                  <a:srgbClr val="040C28"/>
                </a:solidFill>
                <a:effectLst/>
                <a:latin typeface=""/>
              </a:rPr>
              <a:t> </a:t>
            </a:r>
            <a:r>
              <a:rPr lang="en-US" sz="1200" b="0" i="0" dirty="0" err="1">
                <a:solidFill>
                  <a:srgbClr val="040C28"/>
                </a:solidFill>
                <a:effectLst/>
                <a:latin typeface=""/>
              </a:rPr>
              <a:t>tiêu</a:t>
            </a:r>
            <a:r>
              <a:rPr lang="en-US" sz="1200" b="0" i="0" dirty="0">
                <a:solidFill>
                  <a:srgbClr val="040C28"/>
                </a:solidFill>
                <a:effectLst/>
                <a:latin typeface=""/>
              </a:rPr>
              <a:t>, </a:t>
            </a:r>
            <a:r>
              <a:rPr lang="en-US" sz="1200" b="0" i="0" dirty="0" err="1">
                <a:solidFill>
                  <a:srgbClr val="040C28"/>
                </a:solidFill>
                <a:effectLst/>
                <a:latin typeface=""/>
              </a:rPr>
              <a:t>hỗ</a:t>
            </a:r>
            <a:r>
              <a:rPr lang="en-US" sz="1200" b="0" i="0" dirty="0">
                <a:solidFill>
                  <a:srgbClr val="040C28"/>
                </a:solidFill>
                <a:effectLst/>
                <a:latin typeface=""/>
              </a:rPr>
              <a:t> </a:t>
            </a:r>
            <a:r>
              <a:rPr lang="en-US" sz="1200" b="0" i="0" dirty="0" err="1">
                <a:solidFill>
                  <a:srgbClr val="040C28"/>
                </a:solidFill>
                <a:effectLst/>
                <a:latin typeface=""/>
              </a:rPr>
              <a:t>trợ</a:t>
            </a:r>
            <a:r>
              <a:rPr lang="en-US" sz="1200" b="0" i="0" dirty="0">
                <a:solidFill>
                  <a:srgbClr val="040C28"/>
                </a:solidFill>
                <a:effectLst/>
                <a:latin typeface=""/>
              </a:rPr>
              <a:t> </a:t>
            </a:r>
            <a:r>
              <a:rPr lang="en-US" sz="1200" b="0" i="0" dirty="0" err="1">
                <a:solidFill>
                  <a:srgbClr val="040C28"/>
                </a:solidFill>
                <a:effectLst/>
                <a:latin typeface=""/>
              </a:rPr>
              <a:t>duy</a:t>
            </a:r>
            <a:r>
              <a:rPr lang="en-US" sz="1200" b="0" i="0" dirty="0">
                <a:solidFill>
                  <a:srgbClr val="040C28"/>
                </a:solidFill>
                <a:effectLst/>
                <a:latin typeface=""/>
              </a:rPr>
              <a:t> </a:t>
            </a:r>
            <a:r>
              <a:rPr lang="en-US" sz="1200" b="0" i="0" dirty="0" err="1">
                <a:solidFill>
                  <a:srgbClr val="040C28"/>
                </a:solidFill>
                <a:effectLst/>
                <a:latin typeface=""/>
              </a:rPr>
              <a:t>trì</a:t>
            </a:r>
            <a:r>
              <a:rPr lang="en-US" sz="1200" b="0" i="0" dirty="0">
                <a:solidFill>
                  <a:srgbClr val="040C28"/>
                </a:solidFill>
                <a:effectLst/>
                <a:latin typeface=""/>
              </a:rPr>
              <a:t> </a:t>
            </a:r>
            <a:r>
              <a:rPr lang="en-US" sz="1200" b="0" i="0" dirty="0" err="1">
                <a:solidFill>
                  <a:srgbClr val="040C28"/>
                </a:solidFill>
                <a:effectLst/>
                <a:latin typeface=""/>
              </a:rPr>
              <a:t>mối</a:t>
            </a:r>
            <a:r>
              <a:rPr lang="en-US" sz="1200" b="0" i="0" dirty="0">
                <a:solidFill>
                  <a:srgbClr val="040C28"/>
                </a:solidFill>
                <a:effectLst/>
                <a:latin typeface=""/>
              </a:rPr>
              <a:t> </a:t>
            </a:r>
            <a:r>
              <a:rPr lang="en-US" sz="1200" b="0" i="0" dirty="0" err="1">
                <a:solidFill>
                  <a:srgbClr val="040C28"/>
                </a:solidFill>
                <a:effectLst/>
                <a:latin typeface=""/>
              </a:rPr>
              <a:t>quan</a:t>
            </a:r>
            <a:r>
              <a:rPr lang="en-US" sz="1200" b="0" i="0" dirty="0">
                <a:solidFill>
                  <a:srgbClr val="040C28"/>
                </a:solidFill>
                <a:effectLst/>
                <a:latin typeface=""/>
              </a:rPr>
              <a:t> </a:t>
            </a:r>
            <a:r>
              <a:rPr lang="en-US" sz="1200" b="0" i="0" dirty="0" err="1">
                <a:solidFill>
                  <a:srgbClr val="040C28"/>
                </a:solidFill>
                <a:effectLst/>
                <a:latin typeface=""/>
              </a:rPr>
              <a:t>hệ</a:t>
            </a:r>
            <a:r>
              <a:rPr lang="en-US" sz="1200" b="0" i="0" dirty="0">
                <a:solidFill>
                  <a:srgbClr val="040C28"/>
                </a:solidFill>
                <a:effectLst/>
                <a:latin typeface=""/>
              </a:rPr>
              <a:t>, </a:t>
            </a:r>
            <a:r>
              <a:rPr lang="en-US" sz="1200" b="0" i="0" dirty="0" err="1">
                <a:solidFill>
                  <a:srgbClr val="040C28"/>
                </a:solidFill>
                <a:effectLst/>
                <a:latin typeface=""/>
              </a:rPr>
              <a:t>xây</a:t>
            </a:r>
            <a:r>
              <a:rPr lang="en-US" sz="1200" b="0" i="0" dirty="0">
                <a:solidFill>
                  <a:srgbClr val="040C28"/>
                </a:solidFill>
                <a:effectLst/>
                <a:latin typeface=""/>
              </a:rPr>
              <a:t> </a:t>
            </a:r>
            <a:r>
              <a:rPr lang="en-US" sz="1200" b="0" i="0" dirty="0" err="1">
                <a:solidFill>
                  <a:srgbClr val="040C28"/>
                </a:solidFill>
                <a:effectLst/>
                <a:latin typeface=""/>
              </a:rPr>
              <a:t>dựng</a:t>
            </a:r>
            <a:r>
              <a:rPr lang="en-US" sz="1200" b="0" i="0" dirty="0">
                <a:solidFill>
                  <a:srgbClr val="040C28"/>
                </a:solidFill>
                <a:effectLst/>
                <a:latin typeface=""/>
              </a:rPr>
              <a:t> </a:t>
            </a:r>
            <a:r>
              <a:rPr lang="en-US" sz="1200" b="0" i="0" dirty="0" err="1">
                <a:solidFill>
                  <a:srgbClr val="040C28"/>
                </a:solidFill>
                <a:effectLst/>
                <a:latin typeface=""/>
              </a:rPr>
              <a:t>lòng</a:t>
            </a:r>
            <a:r>
              <a:rPr lang="en-US" sz="1200" b="0" i="0" dirty="0">
                <a:solidFill>
                  <a:srgbClr val="040C28"/>
                </a:solidFill>
                <a:effectLst/>
                <a:latin typeface=""/>
              </a:rPr>
              <a:t> </a:t>
            </a:r>
            <a:r>
              <a:rPr lang="en-US" sz="1200" b="0" i="0" dirty="0" err="1">
                <a:solidFill>
                  <a:srgbClr val="040C28"/>
                </a:solidFill>
                <a:effectLst/>
                <a:latin typeface=""/>
              </a:rPr>
              <a:t>trung</a:t>
            </a:r>
            <a:r>
              <a:rPr lang="en-US" sz="1200" b="0" i="0" dirty="0">
                <a:solidFill>
                  <a:srgbClr val="040C28"/>
                </a:solidFill>
                <a:effectLst/>
                <a:latin typeface=""/>
              </a:rPr>
              <a:t> </a:t>
            </a:r>
            <a:r>
              <a:rPr lang="en-US" sz="1200" b="0" i="0" dirty="0" err="1">
                <a:solidFill>
                  <a:srgbClr val="040C28"/>
                </a:solidFill>
                <a:effectLst/>
                <a:latin typeface=""/>
              </a:rPr>
              <a:t>thành</a:t>
            </a:r>
            <a:r>
              <a:rPr lang="en-US" sz="1200" b="0" i="0" dirty="0">
                <a:solidFill>
                  <a:srgbClr val="040C28"/>
                </a:solidFill>
                <a:effectLst/>
                <a:latin typeface=""/>
              </a:rPr>
              <a:t> </a:t>
            </a:r>
            <a:r>
              <a:rPr lang="en-US" sz="1200" b="0" i="0" dirty="0" err="1">
                <a:solidFill>
                  <a:srgbClr val="040C28"/>
                </a:solidFill>
                <a:effectLst/>
                <a:latin typeface=""/>
              </a:rPr>
              <a:t>giữa</a:t>
            </a:r>
            <a:r>
              <a:rPr lang="en-US" sz="1200" b="0" i="0" dirty="0">
                <a:solidFill>
                  <a:srgbClr val="040C28"/>
                </a:solidFill>
                <a:effectLst/>
                <a:latin typeface=""/>
              </a:rPr>
              <a:t> </a:t>
            </a:r>
            <a:r>
              <a:rPr lang="en-US" sz="1200" b="0" i="0" dirty="0" err="1">
                <a:solidFill>
                  <a:srgbClr val="040C28"/>
                </a:solidFill>
                <a:effectLst/>
                <a:latin typeface=""/>
              </a:rPr>
              <a:t>khách</a:t>
            </a:r>
            <a:r>
              <a:rPr lang="en-US" sz="1200" b="0" i="0" dirty="0">
                <a:solidFill>
                  <a:srgbClr val="040C28"/>
                </a:solidFill>
                <a:effectLst/>
                <a:latin typeface=""/>
              </a:rPr>
              <a:t> </a:t>
            </a:r>
            <a:r>
              <a:rPr lang="en-US" sz="1200" b="0" i="0" dirty="0" err="1">
                <a:solidFill>
                  <a:srgbClr val="040C28"/>
                </a:solidFill>
                <a:effectLst/>
                <a:latin typeface=""/>
              </a:rPr>
              <a:t>hàng</a:t>
            </a:r>
            <a:r>
              <a:rPr lang="en-US" sz="1200" b="0" i="0" dirty="0">
                <a:solidFill>
                  <a:srgbClr val="040C28"/>
                </a:solidFill>
                <a:effectLst/>
                <a:latin typeface=""/>
              </a:rPr>
              <a:t> </a:t>
            </a:r>
            <a:r>
              <a:rPr lang="en-US" sz="1200" b="0" i="0" dirty="0" err="1">
                <a:solidFill>
                  <a:srgbClr val="040C28"/>
                </a:solidFill>
                <a:effectLst/>
                <a:latin typeface=""/>
              </a:rPr>
              <a:t>và</a:t>
            </a:r>
            <a:r>
              <a:rPr lang="en-US" sz="1200" b="0" i="0" dirty="0">
                <a:solidFill>
                  <a:srgbClr val="040C28"/>
                </a:solidFill>
                <a:effectLst/>
                <a:latin typeface=""/>
              </a:rPr>
              <a:t> </a:t>
            </a:r>
            <a:r>
              <a:rPr lang="en-US" sz="1200" b="0" i="0" dirty="0" err="1">
                <a:solidFill>
                  <a:srgbClr val="040C28"/>
                </a:solidFill>
                <a:effectLst/>
                <a:latin typeface=""/>
              </a:rPr>
              <a:t>doanh</a:t>
            </a:r>
            <a:r>
              <a:rPr lang="en-US" sz="1200" b="0" i="0" dirty="0">
                <a:solidFill>
                  <a:srgbClr val="040C28"/>
                </a:solidFill>
                <a:effectLst/>
                <a:latin typeface=""/>
              </a:rPr>
              <a:t> </a:t>
            </a:r>
            <a:r>
              <a:rPr lang="en-US" sz="1200" b="0" i="0" dirty="0" err="1">
                <a:solidFill>
                  <a:srgbClr val="040C28"/>
                </a:solidFill>
                <a:effectLst/>
                <a:latin typeface=""/>
              </a:rPr>
              <a:t>nghiệp</a:t>
            </a:r>
            <a:r>
              <a:rPr lang="en-US" sz="1200" b="0" i="0" dirty="0">
                <a:solidFill>
                  <a:srgbClr val="202124"/>
                </a:solidFill>
                <a:effectLst/>
                <a:latin typeface=""/>
              </a:rPr>
              <a:t>. Qua </a:t>
            </a:r>
            <a:r>
              <a:rPr lang="en-US" sz="1200" b="0" i="0" dirty="0" err="1">
                <a:solidFill>
                  <a:srgbClr val="202124"/>
                </a:solidFill>
                <a:effectLst/>
                <a:latin typeface=""/>
              </a:rPr>
              <a:t>đó</a:t>
            </a:r>
            <a:r>
              <a:rPr lang="en-US" sz="1200" b="0" i="0" dirty="0">
                <a:solidFill>
                  <a:srgbClr val="202124"/>
                </a:solidFill>
                <a:effectLst/>
                <a:latin typeface=""/>
              </a:rPr>
              <a:t>, </a:t>
            </a:r>
            <a:r>
              <a:rPr lang="en-US" sz="1200" b="0" i="0" dirty="0" err="1">
                <a:solidFill>
                  <a:srgbClr val="202124"/>
                </a:solidFill>
                <a:effectLst/>
                <a:latin typeface=""/>
              </a:rPr>
              <a:t>thúc</a:t>
            </a:r>
            <a:r>
              <a:rPr lang="en-US" sz="1200" b="0" i="0" dirty="0">
                <a:solidFill>
                  <a:srgbClr val="202124"/>
                </a:solidFill>
                <a:effectLst/>
                <a:latin typeface=""/>
              </a:rPr>
              <a:t> </a:t>
            </a:r>
            <a:r>
              <a:rPr lang="en-US" sz="1200" b="0" i="0" dirty="0" err="1">
                <a:solidFill>
                  <a:srgbClr val="202124"/>
                </a:solidFill>
                <a:effectLst/>
                <a:latin typeface=""/>
              </a:rPr>
              <a:t>đẩy</a:t>
            </a:r>
            <a:r>
              <a:rPr lang="en-US" sz="1200" b="0" i="0" dirty="0">
                <a:solidFill>
                  <a:srgbClr val="202124"/>
                </a:solidFill>
                <a:effectLst/>
                <a:latin typeface=""/>
              </a:rPr>
              <a:t> </a:t>
            </a:r>
            <a:r>
              <a:rPr lang="en-US" sz="1200" b="0" i="0" dirty="0" err="1">
                <a:solidFill>
                  <a:srgbClr val="202124"/>
                </a:solidFill>
                <a:effectLst/>
                <a:latin typeface=""/>
              </a:rPr>
              <a:t>hành</a:t>
            </a:r>
            <a:r>
              <a:rPr lang="en-US" sz="1200" b="0" i="0" dirty="0">
                <a:solidFill>
                  <a:srgbClr val="202124"/>
                </a:solidFill>
                <a:effectLst/>
                <a:latin typeface=""/>
              </a:rPr>
              <a:t> vi </a:t>
            </a:r>
            <a:r>
              <a:rPr lang="en-US" sz="1200" b="0" i="0" dirty="0" err="1">
                <a:solidFill>
                  <a:srgbClr val="202124"/>
                </a:solidFill>
                <a:effectLst/>
                <a:latin typeface=""/>
              </a:rPr>
              <a:t>mua</a:t>
            </a:r>
            <a:r>
              <a:rPr lang="en-US" sz="1200" b="0" i="0" dirty="0">
                <a:solidFill>
                  <a:srgbClr val="202124"/>
                </a:solidFill>
                <a:effectLst/>
                <a:latin typeface=""/>
              </a:rPr>
              <a:t> </a:t>
            </a:r>
            <a:r>
              <a:rPr lang="en-US" sz="1200" b="0" i="0" dirty="0" err="1">
                <a:solidFill>
                  <a:srgbClr val="202124"/>
                </a:solidFill>
                <a:effectLst/>
                <a:latin typeface=""/>
              </a:rPr>
              <a:t>hàng</a:t>
            </a:r>
            <a:r>
              <a:rPr lang="en-US" sz="1200" b="0" i="0" dirty="0">
                <a:solidFill>
                  <a:srgbClr val="202124"/>
                </a:solidFill>
                <a:effectLst/>
                <a:latin typeface=""/>
              </a:rPr>
              <a:t> </a:t>
            </a:r>
            <a:r>
              <a:rPr lang="en-US" sz="1200" b="0" i="0" dirty="0" err="1">
                <a:solidFill>
                  <a:srgbClr val="202124"/>
                </a:solidFill>
                <a:effectLst/>
                <a:latin typeface=""/>
              </a:rPr>
              <a:t>và</a:t>
            </a:r>
            <a:r>
              <a:rPr lang="en-US" sz="1200" b="0" i="0" dirty="0">
                <a:solidFill>
                  <a:srgbClr val="202124"/>
                </a:solidFill>
                <a:effectLst/>
                <a:latin typeface=""/>
              </a:rPr>
              <a:t> </a:t>
            </a:r>
            <a:r>
              <a:rPr lang="en-US" sz="1200" b="0" i="0" dirty="0" err="1">
                <a:solidFill>
                  <a:srgbClr val="202124"/>
                </a:solidFill>
                <a:effectLst/>
                <a:latin typeface=""/>
              </a:rPr>
              <a:t>nâng</a:t>
            </a:r>
            <a:r>
              <a:rPr lang="en-US" sz="1200" b="0" i="0" dirty="0">
                <a:solidFill>
                  <a:srgbClr val="202124"/>
                </a:solidFill>
                <a:effectLst/>
                <a:latin typeface=""/>
              </a:rPr>
              <a:t> </a:t>
            </a:r>
            <a:r>
              <a:rPr lang="en-US" sz="1200" b="0" i="0" dirty="0" err="1">
                <a:solidFill>
                  <a:srgbClr val="202124"/>
                </a:solidFill>
                <a:effectLst/>
                <a:latin typeface=""/>
              </a:rPr>
              <a:t>cao</a:t>
            </a:r>
            <a:r>
              <a:rPr lang="en-US" sz="1200" b="0" i="0" dirty="0">
                <a:solidFill>
                  <a:srgbClr val="202124"/>
                </a:solidFill>
                <a:effectLst/>
                <a:latin typeface=""/>
              </a:rPr>
              <a:t> </a:t>
            </a:r>
            <a:r>
              <a:rPr lang="en-US" sz="1200" b="0" i="0" dirty="0" err="1">
                <a:solidFill>
                  <a:srgbClr val="202124"/>
                </a:solidFill>
                <a:effectLst/>
                <a:latin typeface=""/>
              </a:rPr>
              <a:t>hiệu</a:t>
            </a:r>
            <a:r>
              <a:rPr lang="en-US" sz="1200" b="0" i="0" dirty="0">
                <a:solidFill>
                  <a:srgbClr val="202124"/>
                </a:solidFill>
                <a:effectLst/>
                <a:latin typeface=""/>
              </a:rPr>
              <a:t> </a:t>
            </a:r>
            <a:r>
              <a:rPr lang="en-US" sz="1200" b="0" i="0" dirty="0" err="1">
                <a:solidFill>
                  <a:srgbClr val="202124"/>
                </a:solidFill>
                <a:effectLst/>
                <a:latin typeface=""/>
              </a:rPr>
              <a:t>quả</a:t>
            </a:r>
            <a:r>
              <a:rPr lang="en-US" sz="1200" b="0" i="0" dirty="0">
                <a:solidFill>
                  <a:srgbClr val="202124"/>
                </a:solidFill>
                <a:effectLst/>
                <a:latin typeface=""/>
              </a:rPr>
              <a:t> </a:t>
            </a:r>
            <a:r>
              <a:rPr lang="en-US" sz="1200" b="0" i="0" dirty="0" err="1">
                <a:solidFill>
                  <a:srgbClr val="202124"/>
                </a:solidFill>
                <a:effectLst/>
                <a:latin typeface=""/>
              </a:rPr>
              <a:t>doanh</a:t>
            </a:r>
            <a:r>
              <a:rPr lang="en-US" sz="1200" b="0" i="0" dirty="0">
                <a:solidFill>
                  <a:srgbClr val="202124"/>
                </a:solidFill>
                <a:effectLst/>
                <a:latin typeface=""/>
              </a:rPr>
              <a:t> </a:t>
            </a:r>
            <a:r>
              <a:rPr lang="en-US" sz="1200" b="0" i="0" dirty="0" err="1">
                <a:solidFill>
                  <a:srgbClr val="202124"/>
                </a:solidFill>
                <a:effectLst/>
                <a:latin typeface=""/>
              </a:rPr>
              <a:t>thu</a:t>
            </a:r>
            <a:endParaRPr lang="en-US" sz="1200" b="0" i="0" dirty="0">
              <a:solidFill>
                <a:srgbClr val="000000"/>
              </a:solidFill>
              <a:effectLst/>
              <a:latin typeface=""/>
            </a:endParaRPr>
          </a:p>
          <a:p>
            <a:pPr algn="just" rtl="0" fontAlgn="base"/>
            <a:r>
              <a:rPr lang="vi-VN" sz="1200" b="0" i="0" dirty="0">
                <a:solidFill>
                  <a:srgbClr val="000000"/>
                </a:solidFill>
                <a:effectLst/>
                <a:latin typeface=""/>
              </a:rPr>
              <a:t>- Các hình thức Email MKT</a:t>
            </a:r>
            <a:r>
              <a:rPr lang="en-US" sz="1200" b="0" i="0" dirty="0">
                <a:solidFill>
                  <a:srgbClr val="000000"/>
                </a:solidFill>
                <a:effectLst/>
                <a:latin typeface=""/>
              </a:rPr>
              <a:t> :</a:t>
            </a:r>
          </a:p>
          <a:p>
            <a:pPr algn="just" rtl="0" fontAlgn="base"/>
            <a:r>
              <a:rPr lang="vi-VN" sz="1200" dirty="0">
                <a:latin typeface=""/>
              </a:rPr>
              <a:t>+ Cold email: Gửi mail không được sự cho phép của KH</a:t>
            </a:r>
          </a:p>
          <a:p>
            <a:pPr algn="just" rtl="0" fontAlgn="base"/>
            <a:r>
              <a:rPr lang="vi-VN" sz="1200" dirty="0">
                <a:latin typeface=""/>
              </a:rPr>
              <a:t>+ Co-branded email: Email đồng thương hiệu</a:t>
            </a:r>
          </a:p>
          <a:p>
            <a:pPr algn="just" rtl="0" fontAlgn="base"/>
            <a:r>
              <a:rPr lang="vi-VN" sz="1200" dirty="0">
                <a:latin typeface=""/>
              </a:rPr>
              <a:t>+ Bản tin điện tử của bên thứ ba </a:t>
            </a:r>
          </a:p>
          <a:p>
            <a:pPr algn="just" rtl="0" fontAlgn="base"/>
            <a:r>
              <a:rPr lang="vi-VN" sz="1200" dirty="0">
                <a:latin typeface=""/>
              </a:rPr>
              <a:t>+ Email đã được cho phép của khách hàng</a:t>
            </a:r>
            <a:endParaRPr lang="en-US" sz="1200" b="0" i="0" dirty="0">
              <a:solidFill>
                <a:srgbClr val="000000"/>
              </a:solidFill>
              <a:effectLst/>
              <a:latin typeface=""/>
            </a:endParaRPr>
          </a:p>
        </p:txBody>
      </p:sp>
      <p:sp>
        <p:nvSpPr>
          <p:cNvPr id="4" name="Slide Number Placeholder 3"/>
          <p:cNvSpPr>
            <a:spLocks noGrp="1"/>
          </p:cNvSpPr>
          <p:nvPr>
            <p:ph type="sldNum" sz="quarter" idx="5"/>
          </p:nvPr>
        </p:nvSpPr>
        <p:spPr/>
        <p:txBody>
          <a:bodyPr/>
          <a:lstStyle/>
          <a:p>
            <a:fld id="{8715E69B-47C2-AF45-B6F3-D8AB9D959D6C}" type="slidenum">
              <a:rPr lang="en-VN"/>
              <a:t>28</a:t>
            </a:fld>
            <a:endParaRPr lang="en-VN"/>
          </a:p>
        </p:txBody>
      </p:sp>
    </p:spTree>
    <p:extLst>
      <p:ext uri="{BB962C8B-B14F-4D97-AF65-F5344CB8AC3E}">
        <p14:creationId xmlns:p14="http://schemas.microsoft.com/office/powerpoint/2010/main" val="2826074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fontAlgn="base"/>
            <a:r>
              <a:rPr lang="vi-VN" sz="1200" dirty="0">
                <a:solidFill>
                  <a:srgbClr val="000000"/>
                </a:solidFill>
                <a:latin typeface=""/>
              </a:rPr>
              <a:t>-</a:t>
            </a:r>
            <a:r>
              <a:rPr lang="vi-VN" sz="1200" b="0" i="0" dirty="0">
                <a:solidFill>
                  <a:srgbClr val="000000"/>
                </a:solidFill>
                <a:effectLst/>
                <a:latin typeface=""/>
              </a:rPr>
              <a:t> Khái niệm </a:t>
            </a:r>
            <a:r>
              <a:rPr lang="vi-VN" sz="1200" b="0" i="0" dirty="0" err="1">
                <a:solidFill>
                  <a:srgbClr val="000000"/>
                </a:solidFill>
                <a:effectLst/>
                <a:latin typeface=""/>
              </a:rPr>
              <a:t>email</a:t>
            </a:r>
            <a:r>
              <a:rPr lang="vi-VN" sz="1200" b="0" i="0" dirty="0">
                <a:solidFill>
                  <a:srgbClr val="000000"/>
                </a:solidFill>
                <a:effectLst/>
                <a:latin typeface=""/>
              </a:rPr>
              <a:t> MKT</a:t>
            </a:r>
            <a:r>
              <a:rPr lang="en-US" sz="1200" b="0" i="0" dirty="0">
                <a:solidFill>
                  <a:srgbClr val="000000"/>
                </a:solidFill>
                <a:effectLst/>
                <a:latin typeface=""/>
              </a:rPr>
              <a:t>: </a:t>
            </a:r>
            <a:r>
              <a:rPr lang="en-US" sz="1200" b="0" i="0" dirty="0" err="1">
                <a:solidFill>
                  <a:srgbClr val="040C28"/>
                </a:solidFill>
                <a:effectLst/>
                <a:latin typeface=""/>
              </a:rPr>
              <a:t>là</a:t>
            </a:r>
            <a:r>
              <a:rPr lang="en-US" sz="1200" b="0" i="0" dirty="0">
                <a:solidFill>
                  <a:srgbClr val="040C28"/>
                </a:solidFill>
                <a:effectLst/>
                <a:latin typeface=""/>
              </a:rPr>
              <a:t> </a:t>
            </a:r>
            <a:r>
              <a:rPr lang="en-US" sz="1200" b="0" i="0" dirty="0" err="1">
                <a:solidFill>
                  <a:srgbClr val="040C28"/>
                </a:solidFill>
                <a:effectLst/>
                <a:latin typeface=""/>
              </a:rPr>
              <a:t>hình</a:t>
            </a:r>
            <a:r>
              <a:rPr lang="en-US" sz="1200" b="0" i="0" dirty="0">
                <a:solidFill>
                  <a:srgbClr val="040C28"/>
                </a:solidFill>
                <a:effectLst/>
                <a:latin typeface=""/>
              </a:rPr>
              <a:t> </a:t>
            </a:r>
            <a:r>
              <a:rPr lang="en-US" sz="1200" b="0" i="0" dirty="0" err="1">
                <a:solidFill>
                  <a:srgbClr val="040C28"/>
                </a:solidFill>
                <a:effectLst/>
                <a:latin typeface=""/>
              </a:rPr>
              <a:t>thức</a:t>
            </a:r>
            <a:r>
              <a:rPr lang="en-US" sz="1200" b="0" i="0" dirty="0">
                <a:solidFill>
                  <a:srgbClr val="040C28"/>
                </a:solidFill>
                <a:effectLst/>
                <a:latin typeface=""/>
              </a:rPr>
              <a:t> </a:t>
            </a:r>
            <a:r>
              <a:rPr lang="en-US" sz="1200" b="0" i="0" dirty="0" err="1">
                <a:solidFill>
                  <a:srgbClr val="040C28"/>
                </a:solidFill>
                <a:effectLst/>
                <a:latin typeface=""/>
              </a:rPr>
              <a:t>các</a:t>
            </a:r>
            <a:r>
              <a:rPr lang="en-US" sz="1200" b="0" i="0" dirty="0">
                <a:solidFill>
                  <a:srgbClr val="040C28"/>
                </a:solidFill>
                <a:effectLst/>
                <a:latin typeface=""/>
              </a:rPr>
              <a:t> </a:t>
            </a:r>
            <a:r>
              <a:rPr lang="en-US" sz="1200" b="0" i="0" dirty="0" err="1">
                <a:solidFill>
                  <a:srgbClr val="040C28"/>
                </a:solidFill>
                <a:effectLst/>
                <a:latin typeface=""/>
              </a:rPr>
              <a:t>doanh</a:t>
            </a:r>
            <a:r>
              <a:rPr lang="en-US" sz="1200" b="0" i="0" dirty="0">
                <a:solidFill>
                  <a:srgbClr val="040C28"/>
                </a:solidFill>
                <a:effectLst/>
                <a:latin typeface=""/>
              </a:rPr>
              <a:t> </a:t>
            </a:r>
            <a:r>
              <a:rPr lang="en-US" sz="1200" b="0" i="0" dirty="0" err="1">
                <a:solidFill>
                  <a:srgbClr val="040C28"/>
                </a:solidFill>
                <a:effectLst/>
                <a:latin typeface=""/>
              </a:rPr>
              <a:t>nghiệp</a:t>
            </a:r>
            <a:r>
              <a:rPr lang="en-US" sz="1200" b="0" i="0" dirty="0">
                <a:solidFill>
                  <a:srgbClr val="040C28"/>
                </a:solidFill>
                <a:effectLst/>
                <a:latin typeface=""/>
              </a:rPr>
              <a:t> </a:t>
            </a:r>
            <a:r>
              <a:rPr lang="en-US" sz="1200" b="0" i="0" dirty="0" err="1">
                <a:solidFill>
                  <a:srgbClr val="040C28"/>
                </a:solidFill>
                <a:effectLst/>
                <a:latin typeface=""/>
              </a:rPr>
              <a:t>sử</a:t>
            </a:r>
            <a:r>
              <a:rPr lang="en-US" sz="1200" b="0" i="0" dirty="0">
                <a:solidFill>
                  <a:srgbClr val="040C28"/>
                </a:solidFill>
                <a:effectLst/>
                <a:latin typeface=""/>
              </a:rPr>
              <a:t> </a:t>
            </a:r>
            <a:r>
              <a:rPr lang="en-US" sz="1200" b="0" i="0" dirty="0" err="1">
                <a:solidFill>
                  <a:srgbClr val="040C28"/>
                </a:solidFill>
                <a:effectLst/>
                <a:latin typeface=""/>
              </a:rPr>
              <a:t>dụng</a:t>
            </a:r>
            <a:r>
              <a:rPr lang="en-US" sz="1200" b="0" i="0" dirty="0">
                <a:solidFill>
                  <a:srgbClr val="040C28"/>
                </a:solidFill>
                <a:effectLst/>
                <a:latin typeface=""/>
              </a:rPr>
              <a:t> email </a:t>
            </a:r>
            <a:r>
              <a:rPr lang="en-US" sz="1200" b="0" i="0" dirty="0" err="1">
                <a:solidFill>
                  <a:srgbClr val="040C28"/>
                </a:solidFill>
                <a:effectLst/>
                <a:latin typeface=""/>
              </a:rPr>
              <a:t>để</a:t>
            </a:r>
            <a:r>
              <a:rPr lang="en-US" sz="1200" b="0" i="0" dirty="0">
                <a:solidFill>
                  <a:srgbClr val="040C28"/>
                </a:solidFill>
                <a:effectLst/>
                <a:latin typeface=""/>
              </a:rPr>
              <a:t> marketing, </a:t>
            </a:r>
            <a:r>
              <a:rPr lang="en-US" sz="1200" b="0" i="0" dirty="0" err="1">
                <a:solidFill>
                  <a:srgbClr val="040C28"/>
                </a:solidFill>
                <a:effectLst/>
                <a:latin typeface=""/>
              </a:rPr>
              <a:t>giới</a:t>
            </a:r>
            <a:r>
              <a:rPr lang="en-US" sz="1200" b="0" i="0" dirty="0">
                <a:solidFill>
                  <a:srgbClr val="040C28"/>
                </a:solidFill>
                <a:effectLst/>
                <a:latin typeface=""/>
              </a:rPr>
              <a:t> </a:t>
            </a:r>
            <a:r>
              <a:rPr lang="en-US" sz="1200" b="0" i="0" dirty="0" err="1">
                <a:solidFill>
                  <a:srgbClr val="040C28"/>
                </a:solidFill>
                <a:effectLst/>
                <a:latin typeface=""/>
              </a:rPr>
              <a:t>thiệu</a:t>
            </a:r>
            <a:r>
              <a:rPr lang="en-US" sz="1200" b="0" i="0" dirty="0">
                <a:solidFill>
                  <a:srgbClr val="040C28"/>
                </a:solidFill>
                <a:effectLst/>
                <a:latin typeface=""/>
              </a:rPr>
              <a:t> </a:t>
            </a:r>
            <a:r>
              <a:rPr lang="en-US" sz="1200" b="0" i="0" dirty="0" err="1">
                <a:solidFill>
                  <a:srgbClr val="040C28"/>
                </a:solidFill>
                <a:effectLst/>
                <a:latin typeface=""/>
              </a:rPr>
              <a:t>sản</a:t>
            </a:r>
            <a:r>
              <a:rPr lang="en-US" sz="1200" b="0" i="0" dirty="0">
                <a:solidFill>
                  <a:srgbClr val="040C28"/>
                </a:solidFill>
                <a:effectLst/>
                <a:latin typeface=""/>
              </a:rPr>
              <a:t> </a:t>
            </a:r>
            <a:r>
              <a:rPr lang="en-US" sz="1200" b="0" i="0" dirty="0" err="1">
                <a:solidFill>
                  <a:srgbClr val="040C28"/>
                </a:solidFill>
                <a:effectLst/>
                <a:latin typeface=""/>
              </a:rPr>
              <a:t>phẩm</a:t>
            </a:r>
            <a:r>
              <a:rPr lang="en-US" sz="1200" b="0" i="0" dirty="0">
                <a:solidFill>
                  <a:srgbClr val="040C28"/>
                </a:solidFill>
                <a:effectLst/>
                <a:latin typeface=""/>
              </a:rPr>
              <a:t>/</a:t>
            </a:r>
            <a:r>
              <a:rPr lang="en-US" sz="1200" b="0" i="0" dirty="0" err="1">
                <a:solidFill>
                  <a:srgbClr val="040C28"/>
                </a:solidFill>
                <a:effectLst/>
                <a:latin typeface=""/>
              </a:rPr>
              <a:t>dịch</a:t>
            </a:r>
            <a:r>
              <a:rPr lang="en-US" sz="1200" b="0" i="0" dirty="0">
                <a:solidFill>
                  <a:srgbClr val="040C28"/>
                </a:solidFill>
                <a:effectLst/>
                <a:latin typeface=""/>
              </a:rPr>
              <a:t> </a:t>
            </a:r>
            <a:r>
              <a:rPr lang="en-US" sz="1200" b="0" i="0" dirty="0" err="1">
                <a:solidFill>
                  <a:srgbClr val="040C28"/>
                </a:solidFill>
                <a:effectLst/>
                <a:latin typeface=""/>
              </a:rPr>
              <a:t>vụ</a:t>
            </a:r>
            <a:r>
              <a:rPr lang="en-US" sz="1200" b="0" i="0" dirty="0">
                <a:solidFill>
                  <a:srgbClr val="040C28"/>
                </a:solidFill>
                <a:effectLst/>
                <a:latin typeface=""/>
              </a:rPr>
              <a:t> </a:t>
            </a:r>
            <a:r>
              <a:rPr lang="en-US" sz="1200" b="0" i="0" dirty="0" err="1">
                <a:solidFill>
                  <a:srgbClr val="040C28"/>
                </a:solidFill>
                <a:effectLst/>
                <a:latin typeface=""/>
              </a:rPr>
              <a:t>tới</a:t>
            </a:r>
            <a:r>
              <a:rPr lang="en-US" sz="1200" b="0" i="0" dirty="0">
                <a:solidFill>
                  <a:srgbClr val="040C28"/>
                </a:solidFill>
                <a:effectLst/>
                <a:latin typeface=""/>
              </a:rPr>
              <a:t> </a:t>
            </a:r>
            <a:r>
              <a:rPr lang="en-US" sz="1200" b="0" i="0" dirty="0" err="1">
                <a:solidFill>
                  <a:srgbClr val="040C28"/>
                </a:solidFill>
                <a:effectLst/>
                <a:latin typeface=""/>
              </a:rPr>
              <a:t>khách</a:t>
            </a:r>
            <a:r>
              <a:rPr lang="en-US" sz="1200" b="0" i="0" dirty="0">
                <a:solidFill>
                  <a:srgbClr val="040C28"/>
                </a:solidFill>
                <a:effectLst/>
                <a:latin typeface=""/>
              </a:rPr>
              <a:t> </a:t>
            </a:r>
            <a:r>
              <a:rPr lang="en-US" sz="1200" b="0" i="0" dirty="0" err="1">
                <a:solidFill>
                  <a:srgbClr val="040C28"/>
                </a:solidFill>
                <a:effectLst/>
                <a:latin typeface=""/>
              </a:rPr>
              <a:t>hàng</a:t>
            </a:r>
            <a:r>
              <a:rPr lang="en-US" sz="1200" b="0" i="0" dirty="0">
                <a:solidFill>
                  <a:srgbClr val="040C28"/>
                </a:solidFill>
                <a:effectLst/>
                <a:latin typeface=""/>
              </a:rPr>
              <a:t> </a:t>
            </a:r>
            <a:r>
              <a:rPr lang="en-US" sz="1200" b="0" i="0" dirty="0" err="1">
                <a:solidFill>
                  <a:srgbClr val="040C28"/>
                </a:solidFill>
                <a:effectLst/>
                <a:latin typeface=""/>
              </a:rPr>
              <a:t>mục</a:t>
            </a:r>
            <a:r>
              <a:rPr lang="en-US" sz="1200" b="0" i="0" dirty="0">
                <a:solidFill>
                  <a:srgbClr val="040C28"/>
                </a:solidFill>
                <a:effectLst/>
                <a:latin typeface=""/>
              </a:rPr>
              <a:t> </a:t>
            </a:r>
            <a:r>
              <a:rPr lang="en-US" sz="1200" b="0" i="0" dirty="0" err="1">
                <a:solidFill>
                  <a:srgbClr val="040C28"/>
                </a:solidFill>
                <a:effectLst/>
                <a:latin typeface=""/>
              </a:rPr>
              <a:t>tiêu</a:t>
            </a:r>
            <a:r>
              <a:rPr lang="en-US" sz="1200" b="0" i="0" dirty="0">
                <a:solidFill>
                  <a:srgbClr val="040C28"/>
                </a:solidFill>
                <a:effectLst/>
                <a:latin typeface=""/>
              </a:rPr>
              <a:t>, </a:t>
            </a:r>
            <a:r>
              <a:rPr lang="en-US" sz="1200" b="0" i="0" dirty="0" err="1">
                <a:solidFill>
                  <a:srgbClr val="040C28"/>
                </a:solidFill>
                <a:effectLst/>
                <a:latin typeface=""/>
              </a:rPr>
              <a:t>hỗ</a:t>
            </a:r>
            <a:r>
              <a:rPr lang="en-US" sz="1200" b="0" i="0" dirty="0">
                <a:solidFill>
                  <a:srgbClr val="040C28"/>
                </a:solidFill>
                <a:effectLst/>
                <a:latin typeface=""/>
              </a:rPr>
              <a:t> </a:t>
            </a:r>
            <a:r>
              <a:rPr lang="en-US" sz="1200" b="0" i="0" dirty="0" err="1">
                <a:solidFill>
                  <a:srgbClr val="040C28"/>
                </a:solidFill>
                <a:effectLst/>
                <a:latin typeface=""/>
              </a:rPr>
              <a:t>trợ</a:t>
            </a:r>
            <a:r>
              <a:rPr lang="en-US" sz="1200" b="0" i="0" dirty="0">
                <a:solidFill>
                  <a:srgbClr val="040C28"/>
                </a:solidFill>
                <a:effectLst/>
                <a:latin typeface=""/>
              </a:rPr>
              <a:t> </a:t>
            </a:r>
            <a:r>
              <a:rPr lang="en-US" sz="1200" b="0" i="0" dirty="0" err="1">
                <a:solidFill>
                  <a:srgbClr val="040C28"/>
                </a:solidFill>
                <a:effectLst/>
                <a:latin typeface=""/>
              </a:rPr>
              <a:t>duy</a:t>
            </a:r>
            <a:r>
              <a:rPr lang="en-US" sz="1200" b="0" i="0" dirty="0">
                <a:solidFill>
                  <a:srgbClr val="040C28"/>
                </a:solidFill>
                <a:effectLst/>
                <a:latin typeface=""/>
              </a:rPr>
              <a:t> </a:t>
            </a:r>
            <a:r>
              <a:rPr lang="en-US" sz="1200" b="0" i="0" dirty="0" err="1">
                <a:solidFill>
                  <a:srgbClr val="040C28"/>
                </a:solidFill>
                <a:effectLst/>
                <a:latin typeface=""/>
              </a:rPr>
              <a:t>trì</a:t>
            </a:r>
            <a:r>
              <a:rPr lang="en-US" sz="1200" b="0" i="0" dirty="0">
                <a:solidFill>
                  <a:srgbClr val="040C28"/>
                </a:solidFill>
                <a:effectLst/>
                <a:latin typeface=""/>
              </a:rPr>
              <a:t> </a:t>
            </a:r>
            <a:r>
              <a:rPr lang="en-US" sz="1200" b="0" i="0" dirty="0" err="1">
                <a:solidFill>
                  <a:srgbClr val="040C28"/>
                </a:solidFill>
                <a:effectLst/>
                <a:latin typeface=""/>
              </a:rPr>
              <a:t>mối</a:t>
            </a:r>
            <a:r>
              <a:rPr lang="en-US" sz="1200" b="0" i="0" dirty="0">
                <a:solidFill>
                  <a:srgbClr val="040C28"/>
                </a:solidFill>
                <a:effectLst/>
                <a:latin typeface=""/>
              </a:rPr>
              <a:t> </a:t>
            </a:r>
            <a:r>
              <a:rPr lang="en-US" sz="1200" b="0" i="0" dirty="0" err="1">
                <a:solidFill>
                  <a:srgbClr val="040C28"/>
                </a:solidFill>
                <a:effectLst/>
                <a:latin typeface=""/>
              </a:rPr>
              <a:t>quan</a:t>
            </a:r>
            <a:r>
              <a:rPr lang="en-US" sz="1200" b="0" i="0" dirty="0">
                <a:solidFill>
                  <a:srgbClr val="040C28"/>
                </a:solidFill>
                <a:effectLst/>
                <a:latin typeface=""/>
              </a:rPr>
              <a:t> </a:t>
            </a:r>
            <a:r>
              <a:rPr lang="en-US" sz="1200" b="0" i="0" dirty="0" err="1">
                <a:solidFill>
                  <a:srgbClr val="040C28"/>
                </a:solidFill>
                <a:effectLst/>
                <a:latin typeface=""/>
              </a:rPr>
              <a:t>hệ</a:t>
            </a:r>
            <a:r>
              <a:rPr lang="en-US" sz="1200" b="0" i="0" dirty="0">
                <a:solidFill>
                  <a:srgbClr val="040C28"/>
                </a:solidFill>
                <a:effectLst/>
                <a:latin typeface=""/>
              </a:rPr>
              <a:t>, </a:t>
            </a:r>
            <a:r>
              <a:rPr lang="en-US" sz="1200" b="0" i="0" dirty="0" err="1">
                <a:solidFill>
                  <a:srgbClr val="040C28"/>
                </a:solidFill>
                <a:effectLst/>
                <a:latin typeface=""/>
              </a:rPr>
              <a:t>xây</a:t>
            </a:r>
            <a:r>
              <a:rPr lang="en-US" sz="1200" b="0" i="0" dirty="0">
                <a:solidFill>
                  <a:srgbClr val="040C28"/>
                </a:solidFill>
                <a:effectLst/>
                <a:latin typeface=""/>
              </a:rPr>
              <a:t> </a:t>
            </a:r>
            <a:r>
              <a:rPr lang="en-US" sz="1200" b="0" i="0" dirty="0" err="1">
                <a:solidFill>
                  <a:srgbClr val="040C28"/>
                </a:solidFill>
                <a:effectLst/>
                <a:latin typeface=""/>
              </a:rPr>
              <a:t>dựng</a:t>
            </a:r>
            <a:r>
              <a:rPr lang="en-US" sz="1200" b="0" i="0" dirty="0">
                <a:solidFill>
                  <a:srgbClr val="040C28"/>
                </a:solidFill>
                <a:effectLst/>
                <a:latin typeface=""/>
              </a:rPr>
              <a:t> </a:t>
            </a:r>
            <a:r>
              <a:rPr lang="en-US" sz="1200" b="0" i="0" dirty="0" err="1">
                <a:solidFill>
                  <a:srgbClr val="040C28"/>
                </a:solidFill>
                <a:effectLst/>
                <a:latin typeface=""/>
              </a:rPr>
              <a:t>lòng</a:t>
            </a:r>
            <a:r>
              <a:rPr lang="en-US" sz="1200" b="0" i="0" dirty="0">
                <a:solidFill>
                  <a:srgbClr val="040C28"/>
                </a:solidFill>
                <a:effectLst/>
                <a:latin typeface=""/>
              </a:rPr>
              <a:t> </a:t>
            </a:r>
            <a:r>
              <a:rPr lang="en-US" sz="1200" b="0" i="0" dirty="0" err="1">
                <a:solidFill>
                  <a:srgbClr val="040C28"/>
                </a:solidFill>
                <a:effectLst/>
                <a:latin typeface=""/>
              </a:rPr>
              <a:t>trung</a:t>
            </a:r>
            <a:r>
              <a:rPr lang="en-US" sz="1200" b="0" i="0" dirty="0">
                <a:solidFill>
                  <a:srgbClr val="040C28"/>
                </a:solidFill>
                <a:effectLst/>
                <a:latin typeface=""/>
              </a:rPr>
              <a:t> </a:t>
            </a:r>
            <a:r>
              <a:rPr lang="en-US" sz="1200" b="0" i="0" dirty="0" err="1">
                <a:solidFill>
                  <a:srgbClr val="040C28"/>
                </a:solidFill>
                <a:effectLst/>
                <a:latin typeface=""/>
              </a:rPr>
              <a:t>thành</a:t>
            </a:r>
            <a:r>
              <a:rPr lang="en-US" sz="1200" b="0" i="0" dirty="0">
                <a:solidFill>
                  <a:srgbClr val="040C28"/>
                </a:solidFill>
                <a:effectLst/>
                <a:latin typeface=""/>
              </a:rPr>
              <a:t> </a:t>
            </a:r>
            <a:r>
              <a:rPr lang="en-US" sz="1200" b="0" i="0" dirty="0" err="1">
                <a:solidFill>
                  <a:srgbClr val="040C28"/>
                </a:solidFill>
                <a:effectLst/>
                <a:latin typeface=""/>
              </a:rPr>
              <a:t>giữa</a:t>
            </a:r>
            <a:r>
              <a:rPr lang="en-US" sz="1200" b="0" i="0" dirty="0">
                <a:solidFill>
                  <a:srgbClr val="040C28"/>
                </a:solidFill>
                <a:effectLst/>
                <a:latin typeface=""/>
              </a:rPr>
              <a:t> </a:t>
            </a:r>
            <a:r>
              <a:rPr lang="en-US" sz="1200" b="0" i="0" dirty="0" err="1">
                <a:solidFill>
                  <a:srgbClr val="040C28"/>
                </a:solidFill>
                <a:effectLst/>
                <a:latin typeface=""/>
              </a:rPr>
              <a:t>khách</a:t>
            </a:r>
            <a:r>
              <a:rPr lang="en-US" sz="1200" b="0" i="0" dirty="0">
                <a:solidFill>
                  <a:srgbClr val="040C28"/>
                </a:solidFill>
                <a:effectLst/>
                <a:latin typeface=""/>
              </a:rPr>
              <a:t> </a:t>
            </a:r>
            <a:r>
              <a:rPr lang="en-US" sz="1200" b="0" i="0" dirty="0" err="1">
                <a:solidFill>
                  <a:srgbClr val="040C28"/>
                </a:solidFill>
                <a:effectLst/>
                <a:latin typeface=""/>
              </a:rPr>
              <a:t>hàng</a:t>
            </a:r>
            <a:r>
              <a:rPr lang="en-US" sz="1200" b="0" i="0" dirty="0">
                <a:solidFill>
                  <a:srgbClr val="040C28"/>
                </a:solidFill>
                <a:effectLst/>
                <a:latin typeface=""/>
              </a:rPr>
              <a:t> </a:t>
            </a:r>
            <a:r>
              <a:rPr lang="en-US" sz="1200" b="0" i="0" dirty="0" err="1">
                <a:solidFill>
                  <a:srgbClr val="040C28"/>
                </a:solidFill>
                <a:effectLst/>
                <a:latin typeface=""/>
              </a:rPr>
              <a:t>và</a:t>
            </a:r>
            <a:r>
              <a:rPr lang="en-US" sz="1200" b="0" i="0" dirty="0">
                <a:solidFill>
                  <a:srgbClr val="040C28"/>
                </a:solidFill>
                <a:effectLst/>
                <a:latin typeface=""/>
              </a:rPr>
              <a:t> </a:t>
            </a:r>
            <a:r>
              <a:rPr lang="en-US" sz="1200" b="0" i="0" dirty="0" err="1">
                <a:solidFill>
                  <a:srgbClr val="040C28"/>
                </a:solidFill>
                <a:effectLst/>
                <a:latin typeface=""/>
              </a:rPr>
              <a:t>doanh</a:t>
            </a:r>
            <a:r>
              <a:rPr lang="en-US" sz="1200" b="0" i="0" dirty="0">
                <a:solidFill>
                  <a:srgbClr val="040C28"/>
                </a:solidFill>
                <a:effectLst/>
                <a:latin typeface=""/>
              </a:rPr>
              <a:t> </a:t>
            </a:r>
            <a:r>
              <a:rPr lang="en-US" sz="1200" b="0" i="0" dirty="0" err="1">
                <a:solidFill>
                  <a:srgbClr val="040C28"/>
                </a:solidFill>
                <a:effectLst/>
                <a:latin typeface=""/>
              </a:rPr>
              <a:t>nghiệp</a:t>
            </a:r>
            <a:r>
              <a:rPr lang="en-US" sz="1200" b="0" i="0" dirty="0">
                <a:solidFill>
                  <a:srgbClr val="202124"/>
                </a:solidFill>
                <a:effectLst/>
                <a:latin typeface=""/>
              </a:rPr>
              <a:t>. Qua </a:t>
            </a:r>
            <a:r>
              <a:rPr lang="en-US" sz="1200" b="0" i="0" dirty="0" err="1">
                <a:solidFill>
                  <a:srgbClr val="202124"/>
                </a:solidFill>
                <a:effectLst/>
                <a:latin typeface=""/>
              </a:rPr>
              <a:t>đó</a:t>
            </a:r>
            <a:r>
              <a:rPr lang="en-US" sz="1200" b="0" i="0" dirty="0">
                <a:solidFill>
                  <a:srgbClr val="202124"/>
                </a:solidFill>
                <a:effectLst/>
                <a:latin typeface=""/>
              </a:rPr>
              <a:t>, </a:t>
            </a:r>
            <a:r>
              <a:rPr lang="en-US" sz="1200" b="0" i="0" dirty="0" err="1">
                <a:solidFill>
                  <a:srgbClr val="202124"/>
                </a:solidFill>
                <a:effectLst/>
                <a:latin typeface=""/>
              </a:rPr>
              <a:t>thúc</a:t>
            </a:r>
            <a:r>
              <a:rPr lang="en-US" sz="1200" b="0" i="0" dirty="0">
                <a:solidFill>
                  <a:srgbClr val="202124"/>
                </a:solidFill>
                <a:effectLst/>
                <a:latin typeface=""/>
              </a:rPr>
              <a:t> </a:t>
            </a:r>
            <a:r>
              <a:rPr lang="en-US" sz="1200" b="0" i="0" dirty="0" err="1">
                <a:solidFill>
                  <a:srgbClr val="202124"/>
                </a:solidFill>
                <a:effectLst/>
                <a:latin typeface=""/>
              </a:rPr>
              <a:t>đẩy</a:t>
            </a:r>
            <a:r>
              <a:rPr lang="en-US" sz="1200" b="0" i="0" dirty="0">
                <a:solidFill>
                  <a:srgbClr val="202124"/>
                </a:solidFill>
                <a:effectLst/>
                <a:latin typeface=""/>
              </a:rPr>
              <a:t> </a:t>
            </a:r>
            <a:r>
              <a:rPr lang="en-US" sz="1200" b="0" i="0" dirty="0" err="1">
                <a:solidFill>
                  <a:srgbClr val="202124"/>
                </a:solidFill>
                <a:effectLst/>
                <a:latin typeface=""/>
              </a:rPr>
              <a:t>hành</a:t>
            </a:r>
            <a:r>
              <a:rPr lang="en-US" sz="1200" b="0" i="0" dirty="0">
                <a:solidFill>
                  <a:srgbClr val="202124"/>
                </a:solidFill>
                <a:effectLst/>
                <a:latin typeface=""/>
              </a:rPr>
              <a:t> vi </a:t>
            </a:r>
            <a:r>
              <a:rPr lang="en-US" sz="1200" b="0" i="0" dirty="0" err="1">
                <a:solidFill>
                  <a:srgbClr val="202124"/>
                </a:solidFill>
                <a:effectLst/>
                <a:latin typeface=""/>
              </a:rPr>
              <a:t>mua</a:t>
            </a:r>
            <a:r>
              <a:rPr lang="en-US" sz="1200" b="0" i="0" dirty="0">
                <a:solidFill>
                  <a:srgbClr val="202124"/>
                </a:solidFill>
                <a:effectLst/>
                <a:latin typeface=""/>
              </a:rPr>
              <a:t> </a:t>
            </a:r>
            <a:r>
              <a:rPr lang="en-US" sz="1200" b="0" i="0" dirty="0" err="1">
                <a:solidFill>
                  <a:srgbClr val="202124"/>
                </a:solidFill>
                <a:effectLst/>
                <a:latin typeface=""/>
              </a:rPr>
              <a:t>hàng</a:t>
            </a:r>
            <a:r>
              <a:rPr lang="en-US" sz="1200" b="0" i="0" dirty="0">
                <a:solidFill>
                  <a:srgbClr val="202124"/>
                </a:solidFill>
                <a:effectLst/>
                <a:latin typeface=""/>
              </a:rPr>
              <a:t> </a:t>
            </a:r>
            <a:r>
              <a:rPr lang="en-US" sz="1200" b="0" i="0" dirty="0" err="1">
                <a:solidFill>
                  <a:srgbClr val="202124"/>
                </a:solidFill>
                <a:effectLst/>
                <a:latin typeface=""/>
              </a:rPr>
              <a:t>và</a:t>
            </a:r>
            <a:r>
              <a:rPr lang="en-US" sz="1200" b="0" i="0" dirty="0">
                <a:solidFill>
                  <a:srgbClr val="202124"/>
                </a:solidFill>
                <a:effectLst/>
                <a:latin typeface=""/>
              </a:rPr>
              <a:t> </a:t>
            </a:r>
            <a:r>
              <a:rPr lang="en-US" sz="1200" b="0" i="0" dirty="0" err="1">
                <a:solidFill>
                  <a:srgbClr val="202124"/>
                </a:solidFill>
                <a:effectLst/>
                <a:latin typeface=""/>
              </a:rPr>
              <a:t>nâng</a:t>
            </a:r>
            <a:r>
              <a:rPr lang="en-US" sz="1200" b="0" i="0" dirty="0">
                <a:solidFill>
                  <a:srgbClr val="202124"/>
                </a:solidFill>
                <a:effectLst/>
                <a:latin typeface=""/>
              </a:rPr>
              <a:t> </a:t>
            </a:r>
            <a:r>
              <a:rPr lang="en-US" sz="1200" b="0" i="0" dirty="0" err="1">
                <a:solidFill>
                  <a:srgbClr val="202124"/>
                </a:solidFill>
                <a:effectLst/>
                <a:latin typeface=""/>
              </a:rPr>
              <a:t>cao</a:t>
            </a:r>
            <a:r>
              <a:rPr lang="en-US" sz="1200" b="0" i="0" dirty="0">
                <a:solidFill>
                  <a:srgbClr val="202124"/>
                </a:solidFill>
                <a:effectLst/>
                <a:latin typeface=""/>
              </a:rPr>
              <a:t> </a:t>
            </a:r>
            <a:r>
              <a:rPr lang="en-US" sz="1200" b="0" i="0" dirty="0" err="1">
                <a:solidFill>
                  <a:srgbClr val="202124"/>
                </a:solidFill>
                <a:effectLst/>
                <a:latin typeface=""/>
              </a:rPr>
              <a:t>hiệu</a:t>
            </a:r>
            <a:r>
              <a:rPr lang="en-US" sz="1200" b="0" i="0" dirty="0">
                <a:solidFill>
                  <a:srgbClr val="202124"/>
                </a:solidFill>
                <a:effectLst/>
                <a:latin typeface=""/>
              </a:rPr>
              <a:t> </a:t>
            </a:r>
            <a:r>
              <a:rPr lang="en-US" sz="1200" b="0" i="0" dirty="0" err="1">
                <a:solidFill>
                  <a:srgbClr val="202124"/>
                </a:solidFill>
                <a:effectLst/>
                <a:latin typeface=""/>
              </a:rPr>
              <a:t>quả</a:t>
            </a:r>
            <a:r>
              <a:rPr lang="en-US" sz="1200" b="0" i="0" dirty="0">
                <a:solidFill>
                  <a:srgbClr val="202124"/>
                </a:solidFill>
                <a:effectLst/>
                <a:latin typeface=""/>
              </a:rPr>
              <a:t> </a:t>
            </a:r>
            <a:r>
              <a:rPr lang="en-US" sz="1200" b="0" i="0" dirty="0" err="1">
                <a:solidFill>
                  <a:srgbClr val="202124"/>
                </a:solidFill>
                <a:effectLst/>
                <a:latin typeface=""/>
              </a:rPr>
              <a:t>doanh</a:t>
            </a:r>
            <a:r>
              <a:rPr lang="en-US" sz="1200" b="0" i="0" dirty="0">
                <a:solidFill>
                  <a:srgbClr val="202124"/>
                </a:solidFill>
                <a:effectLst/>
                <a:latin typeface=""/>
              </a:rPr>
              <a:t> </a:t>
            </a:r>
            <a:r>
              <a:rPr lang="en-US" sz="1200" b="0" i="0" dirty="0" err="1">
                <a:solidFill>
                  <a:srgbClr val="202124"/>
                </a:solidFill>
                <a:effectLst/>
                <a:latin typeface=""/>
              </a:rPr>
              <a:t>thu</a:t>
            </a:r>
            <a:endParaRPr lang="en-US" sz="1200" b="0" i="0" dirty="0">
              <a:solidFill>
                <a:srgbClr val="000000"/>
              </a:solidFill>
              <a:effectLst/>
              <a:latin typeface=""/>
            </a:endParaRPr>
          </a:p>
          <a:p>
            <a:pPr algn="just" rtl="0" fontAlgn="base"/>
            <a:r>
              <a:rPr lang="vi-VN" sz="1200" b="0" i="0" dirty="0">
                <a:solidFill>
                  <a:srgbClr val="000000"/>
                </a:solidFill>
                <a:effectLst/>
                <a:latin typeface=""/>
              </a:rPr>
              <a:t>- Các hình thức Email MKT</a:t>
            </a:r>
            <a:r>
              <a:rPr lang="en-US" sz="1200" b="0" i="0" dirty="0">
                <a:solidFill>
                  <a:srgbClr val="000000"/>
                </a:solidFill>
                <a:effectLst/>
                <a:latin typeface=""/>
              </a:rPr>
              <a:t> :</a:t>
            </a:r>
          </a:p>
          <a:p>
            <a:pPr algn="just" rtl="0" fontAlgn="base"/>
            <a:r>
              <a:rPr lang="vi-VN" sz="1200" dirty="0">
                <a:latin typeface=""/>
              </a:rPr>
              <a:t>+ Cold email: Gửi mail không được sự cho phép của KH</a:t>
            </a:r>
          </a:p>
          <a:p>
            <a:pPr algn="just" rtl="0" fontAlgn="base"/>
            <a:r>
              <a:rPr lang="vi-VN" sz="1200" dirty="0">
                <a:latin typeface=""/>
              </a:rPr>
              <a:t>+ Co-branded email: Email đồng thương hiệu</a:t>
            </a:r>
          </a:p>
          <a:p>
            <a:pPr algn="just" rtl="0" fontAlgn="base"/>
            <a:r>
              <a:rPr lang="vi-VN" sz="1200" dirty="0">
                <a:latin typeface=""/>
              </a:rPr>
              <a:t>+ Bản tin điện tử của bên thứ ba </a:t>
            </a:r>
          </a:p>
          <a:p>
            <a:pPr algn="just" rtl="0" fontAlgn="base"/>
            <a:r>
              <a:rPr lang="vi-VN" sz="1200" dirty="0">
                <a:latin typeface=""/>
              </a:rPr>
              <a:t>+ Email đã được cho phép của khách hàng</a:t>
            </a:r>
            <a:endParaRPr lang="en-US" sz="1200" b="0" i="0" dirty="0">
              <a:solidFill>
                <a:srgbClr val="000000"/>
              </a:solidFill>
              <a:effectLst/>
              <a:latin typeface=""/>
            </a:endParaRPr>
          </a:p>
        </p:txBody>
      </p:sp>
      <p:sp>
        <p:nvSpPr>
          <p:cNvPr id="4" name="Slide Number Placeholder 3"/>
          <p:cNvSpPr>
            <a:spLocks noGrp="1"/>
          </p:cNvSpPr>
          <p:nvPr>
            <p:ph type="sldNum" sz="quarter" idx="5"/>
          </p:nvPr>
        </p:nvSpPr>
        <p:spPr/>
        <p:txBody>
          <a:bodyPr/>
          <a:lstStyle/>
          <a:p>
            <a:fld id="{8715E69B-47C2-AF45-B6F3-D8AB9D959D6C}" type="slidenum">
              <a:rPr lang="en-VN"/>
              <a:t>29</a:t>
            </a:fld>
            <a:endParaRPr lang="en-VN"/>
          </a:p>
        </p:txBody>
      </p:sp>
    </p:spTree>
    <p:extLst>
      <p:ext uri="{BB962C8B-B14F-4D97-AF65-F5344CB8AC3E}">
        <p14:creationId xmlns:p14="http://schemas.microsoft.com/office/powerpoint/2010/main" val="29360916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auto">
              <a:buFont typeface="Arial" panose="020B0604020202020204" pitchFamily="34" charset="0"/>
              <a:buChar char="•"/>
            </a:pPr>
            <a:r>
              <a:rPr lang="en-US" sz="1800" b="1">
                <a:solidFill>
                  <a:srgbClr val="8C007F"/>
                </a:solidFill>
                <a:effectLst/>
                <a:latin typeface="SabonMTPro"/>
              </a:rPr>
              <a:t>Conversion email. </a:t>
            </a:r>
            <a:r>
              <a:rPr lang="en-US" sz="1800">
                <a:solidFill>
                  <a:srgbClr val="8C007F"/>
                </a:solidFill>
                <a:effectLst/>
                <a:latin typeface="SabonMTPro"/>
              </a:rPr>
              <a:t>Someone visits a website and expresses interest in a product or service by registering and providing their email address, although they do not buy. Automated follow-up emails can be sent out to persuade the recipient to trial the service or buy a product. For example, betting company William HillTM found that automated follow-up emails converted twice as many registrants to place their first bet compared to registrants who did not receive an email. Similarly, retailers will follow-up with ‘abandoned basket’ emails to encourage purchase where consumers have added a product to a basket and not </a:t>
            </a:r>
          </a:p>
          <a:p>
            <a:pPr fontAlgn="auto">
              <a:buFont typeface="Arial" panose="020B0604020202020204" pitchFamily="34" charset="0"/>
              <a:buChar char="•"/>
            </a:pPr>
            <a:r>
              <a:rPr lang="en-US" sz="1800">
                <a:solidFill>
                  <a:srgbClr val="8C007F"/>
                </a:solidFill>
                <a:effectLst/>
                <a:latin typeface="SabonMTPro"/>
              </a:rPr>
              <a:t>yet purchased.</a:t>
            </a:r>
            <a:br>
              <a:rPr lang="en-US" sz="1800">
                <a:solidFill>
                  <a:srgbClr val="8C007F"/>
                </a:solidFill>
                <a:effectLst/>
                <a:latin typeface="SabonMTPro"/>
              </a:rPr>
            </a:br>
            <a:r>
              <a:rPr lang="en-US" sz="1800" b="1">
                <a:solidFill>
                  <a:srgbClr val="8C007F"/>
                </a:solidFill>
                <a:effectLst/>
                <a:latin typeface="SabonMTPro"/>
              </a:rPr>
              <a:t>Regular e-newsletter. </a:t>
            </a:r>
            <a:r>
              <a:rPr lang="en-US" sz="1800">
                <a:solidFill>
                  <a:srgbClr val="8C007F"/>
                </a:solidFill>
                <a:effectLst/>
                <a:latin typeface="SabonMTPro"/>
              </a:rPr>
              <a:t>Options are reviewed for different frequencies such as weekly, monthly or quarterly, with different content for different audiences and segments. These are commonly used to update consumers on the latest products or promotions, or busi- </a:t>
            </a:r>
          </a:p>
          <a:p>
            <a:pPr fontAlgn="auto">
              <a:buFont typeface="Arial" panose="020B0604020202020204" pitchFamily="34" charset="0"/>
              <a:buChar char="•"/>
            </a:pPr>
            <a:r>
              <a:rPr lang="en-US" sz="1800">
                <a:solidFill>
                  <a:srgbClr val="8C007F"/>
                </a:solidFill>
                <a:effectLst/>
                <a:latin typeface="SabonMTPro"/>
              </a:rPr>
              <a:t>ness customers on developments within a market.</a:t>
            </a:r>
            <a:br>
              <a:rPr lang="en-US" sz="1800">
                <a:solidFill>
                  <a:srgbClr val="8C007F"/>
                </a:solidFill>
                <a:effectLst/>
                <a:latin typeface="SabonMTPro"/>
              </a:rPr>
            </a:br>
            <a:r>
              <a:rPr lang="en-US" sz="1800" b="1">
                <a:solidFill>
                  <a:srgbClr val="8C007F"/>
                </a:solidFill>
                <a:effectLst/>
                <a:latin typeface="SabonMTPro"/>
              </a:rPr>
              <a:t>House-list campaign. </a:t>
            </a:r>
            <a:r>
              <a:rPr lang="en-US" sz="1800">
                <a:solidFill>
                  <a:srgbClr val="8C007F"/>
                </a:solidFill>
                <a:effectLst/>
                <a:latin typeface="SabonMTPro"/>
              </a:rPr>
              <a:t>These are periodic emails to a list of contacts to support different objectives such as encouraging trial of a service or newly launched product, repeat pur- </a:t>
            </a:r>
          </a:p>
          <a:p>
            <a:pPr fontAlgn="auto">
              <a:buFont typeface="Arial" panose="020B0604020202020204" pitchFamily="34" charset="0"/>
              <a:buChar char="•"/>
            </a:pPr>
            <a:r>
              <a:rPr lang="en-US" sz="1800">
                <a:solidFill>
                  <a:srgbClr val="8C007F"/>
                </a:solidFill>
                <a:effectLst/>
                <a:latin typeface="SabonMTPro"/>
              </a:rPr>
              <a:t>chases or reactivation of customers who no longer use a service.</a:t>
            </a:r>
            <a:br>
              <a:rPr lang="en-US" sz="1800">
                <a:solidFill>
                  <a:srgbClr val="8C007F"/>
                </a:solidFill>
                <a:effectLst/>
                <a:latin typeface="SabonMTPro"/>
              </a:rPr>
            </a:br>
            <a:r>
              <a:rPr lang="en-US" sz="1800" b="1">
                <a:solidFill>
                  <a:srgbClr val="8C007F"/>
                </a:solidFill>
                <a:effectLst/>
                <a:latin typeface="SabonMTPro"/>
              </a:rPr>
              <a:t>Event-triggered or behavioural emails and sequences. </a:t>
            </a:r>
            <a:r>
              <a:rPr lang="en-US" sz="1800">
                <a:solidFill>
                  <a:srgbClr val="8C007F"/>
                </a:solidFill>
                <a:effectLst/>
                <a:latin typeface="SabonMTPro"/>
              </a:rPr>
              <a:t>The marketing automation ser- vices explained in Chapter 6 send out a series of emails, with the interval between emails and messages determined by the marketer. Examples include welcome or onboarding sequences, nurture sequences or reactivation sequences when a subscriber has become less active. </a:t>
            </a:r>
          </a:p>
        </p:txBody>
      </p:sp>
      <p:sp>
        <p:nvSpPr>
          <p:cNvPr id="4" name="Slide Number Placeholder 3"/>
          <p:cNvSpPr>
            <a:spLocks noGrp="1"/>
          </p:cNvSpPr>
          <p:nvPr>
            <p:ph type="sldNum" sz="quarter" idx="5"/>
          </p:nvPr>
        </p:nvSpPr>
        <p:spPr/>
        <p:txBody>
          <a:bodyPr/>
          <a:lstStyle/>
          <a:p>
            <a:fld id="{8715E69B-47C2-AF45-B6F3-D8AB9D959D6C}" type="slidenum">
              <a:rPr lang="en-VN"/>
              <a:t>30</a:t>
            </a:fld>
            <a:endParaRPr lang="en-VN"/>
          </a:p>
        </p:txBody>
      </p:sp>
    </p:spTree>
    <p:extLst>
      <p:ext uri="{BB962C8B-B14F-4D97-AF65-F5344CB8AC3E}">
        <p14:creationId xmlns:p14="http://schemas.microsoft.com/office/powerpoint/2010/main" val="3207006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US" sz="1800">
              <a:effectLst/>
              <a:latin typeface="Source Sans Pro" panose="020B0503030403020204" pitchFamily="34" charset="0"/>
              <a:ea typeface="Source Sans Pro" panose="020B0503030403020204" pitchFamily="34" charset="0"/>
            </a:endParaRPr>
          </a:p>
        </p:txBody>
      </p:sp>
      <p:sp>
        <p:nvSpPr>
          <p:cNvPr id="4" name="Slide Number Placeholder 3"/>
          <p:cNvSpPr>
            <a:spLocks noGrp="1"/>
          </p:cNvSpPr>
          <p:nvPr>
            <p:ph type="sldNum" sz="quarter" idx="5"/>
          </p:nvPr>
        </p:nvSpPr>
        <p:spPr/>
        <p:txBody>
          <a:bodyPr/>
          <a:lstStyle/>
          <a:p>
            <a:fld id="{8715E69B-47C2-AF45-B6F3-D8AB9D959D6C}" type="slidenum">
              <a:rPr lang="en-VN"/>
              <a:t>31</a:t>
            </a:fld>
            <a:endParaRPr lang="en-VN"/>
          </a:p>
        </p:txBody>
      </p:sp>
    </p:spTree>
    <p:extLst>
      <p:ext uri="{BB962C8B-B14F-4D97-AF65-F5344CB8AC3E}">
        <p14:creationId xmlns:p14="http://schemas.microsoft.com/office/powerpoint/2010/main" val="1810395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abonMTPro"/>
              </a:rPr>
              <a:t>Email marketers need to work hard to improve the quality of their list (as explained in Chapter 6). Respondents believe that the data and its selection accounted for over half of a campaign’s success. The creative and offer are still considered significant, while timing is viewed as having the least impact, accounting for just 10 per cent of the success of an email campaign. The report noted that the majority of respondents gather new email addresses through organic website traffic, with offline (paper-based) activity accounting for 40 per cent and telemarketing for 31 per cent. </a:t>
            </a:r>
            <a:endParaRPr lang="en-US" sz="2800">
              <a:effectLst/>
            </a:endParaRPr>
          </a:p>
          <a:p>
            <a:endParaRPr lang="en-US" sz="1800">
              <a:solidFill>
                <a:srgbClr val="8C007F"/>
              </a:solidFill>
              <a:effectLst/>
              <a:latin typeface="SabonMTPro"/>
            </a:endParaRPr>
          </a:p>
        </p:txBody>
      </p:sp>
      <p:sp>
        <p:nvSpPr>
          <p:cNvPr id="4" name="Slide Number Placeholder 3"/>
          <p:cNvSpPr>
            <a:spLocks noGrp="1"/>
          </p:cNvSpPr>
          <p:nvPr>
            <p:ph type="sldNum" sz="quarter" idx="5"/>
          </p:nvPr>
        </p:nvSpPr>
        <p:spPr/>
        <p:txBody>
          <a:bodyPr/>
          <a:lstStyle/>
          <a:p>
            <a:fld id="{8715E69B-47C2-AF45-B6F3-D8AB9D959D6C}" type="slidenum">
              <a:rPr lang="en-VN"/>
              <a:t>32</a:t>
            </a:fld>
            <a:endParaRPr lang="en-VN"/>
          </a:p>
        </p:txBody>
      </p:sp>
    </p:spTree>
    <p:extLst>
      <p:ext uri="{BB962C8B-B14F-4D97-AF65-F5344CB8AC3E}">
        <p14:creationId xmlns:p14="http://schemas.microsoft.com/office/powerpoint/2010/main" val="38366684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8715E69B-47C2-AF45-B6F3-D8AB9D959D6C}" type="slidenum">
              <a:rPr lang="en-VN"/>
              <a:t>5</a:t>
            </a:fld>
            <a:endParaRPr lang="en-VN"/>
          </a:p>
        </p:txBody>
      </p:sp>
    </p:spTree>
    <p:extLst>
      <p:ext uri="{BB962C8B-B14F-4D97-AF65-F5344CB8AC3E}">
        <p14:creationId xmlns:p14="http://schemas.microsoft.com/office/powerpoint/2010/main" val="21705775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a:solidFill>
                <a:srgbClr val="8C007F"/>
              </a:solidFill>
              <a:effectLst/>
              <a:latin typeface="SabonMTPro"/>
            </a:endParaRPr>
          </a:p>
        </p:txBody>
      </p:sp>
      <p:sp>
        <p:nvSpPr>
          <p:cNvPr id="4" name="Slide Number Placeholder 3"/>
          <p:cNvSpPr>
            <a:spLocks noGrp="1"/>
          </p:cNvSpPr>
          <p:nvPr>
            <p:ph type="sldNum" sz="quarter" idx="5"/>
          </p:nvPr>
        </p:nvSpPr>
        <p:spPr/>
        <p:txBody>
          <a:bodyPr/>
          <a:lstStyle/>
          <a:p>
            <a:fld id="{8715E69B-47C2-AF45-B6F3-D8AB9D959D6C}" type="slidenum">
              <a:rPr lang="en-VN"/>
              <a:t>33</a:t>
            </a:fld>
            <a:endParaRPr lang="en-VN"/>
          </a:p>
        </p:txBody>
      </p:sp>
    </p:spTree>
    <p:extLst>
      <p:ext uri="{BB962C8B-B14F-4D97-AF65-F5344CB8AC3E}">
        <p14:creationId xmlns:p14="http://schemas.microsoft.com/office/powerpoint/2010/main" val="24731220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just" defTabSz="914400" rtl="0" eaLnBrk="1" fontAlgn="base" latinLnBrk="0" hangingPunct="1">
              <a:lnSpc>
                <a:spcPct val="100000"/>
              </a:lnSpc>
              <a:spcBef>
                <a:spcPts val="0"/>
              </a:spcBef>
              <a:spcAft>
                <a:spcPts val="0"/>
              </a:spcAft>
              <a:buClrTx/>
              <a:buSzTx/>
              <a:buFontTx/>
              <a:buNone/>
              <a:tabLst/>
              <a:defRPr/>
            </a:pPr>
            <a:r>
              <a:rPr lang="vi-VN" sz="1200"/>
              <a:t>Phương tiện truyền thông xã hội là phương tiện giao tiếp, truyền tải, cộng tác và phát triển trực tuyến giữa các mạng lưới liên kết và phụ thuộc lẫn nhau của con người, cộng đồng và tổ chức được tăng cường nhờ khả năng công nghệ và tính di động.</a:t>
            </a:r>
            <a:endParaRPr lang="en-US" sz="1200"/>
          </a:p>
          <a:p>
            <a:pPr algn="just" rtl="0" fontAlgn="base"/>
            <a:endParaRPr lang="en-US" sz="1200" b="0" i="0" dirty="0">
              <a:solidFill>
                <a:srgbClr val="000000"/>
              </a:solidFill>
              <a:effectLst/>
              <a:latin typeface=""/>
            </a:endParaRPr>
          </a:p>
        </p:txBody>
      </p:sp>
      <p:sp>
        <p:nvSpPr>
          <p:cNvPr id="4" name="Slide Number Placeholder 3"/>
          <p:cNvSpPr>
            <a:spLocks noGrp="1"/>
          </p:cNvSpPr>
          <p:nvPr>
            <p:ph type="sldNum" sz="quarter" idx="5"/>
          </p:nvPr>
        </p:nvSpPr>
        <p:spPr/>
        <p:txBody>
          <a:bodyPr/>
          <a:lstStyle/>
          <a:p>
            <a:fld id="{8715E69B-47C2-AF45-B6F3-D8AB9D959D6C}" type="slidenum">
              <a:rPr lang="en-VN"/>
              <a:t>34</a:t>
            </a:fld>
            <a:endParaRPr lang="en-VN"/>
          </a:p>
        </p:txBody>
      </p:sp>
    </p:spTree>
    <p:extLst>
      <p:ext uri="{BB962C8B-B14F-4D97-AF65-F5344CB8AC3E}">
        <p14:creationId xmlns:p14="http://schemas.microsoft.com/office/powerpoint/2010/main" val="18644440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a:effectLst/>
                <a:latin typeface="MinionPro"/>
              </a:rPr>
              <a:t>“Social media marketing </a:t>
            </a:r>
            <a:r>
              <a:rPr lang="en-US" sz="1800">
                <a:effectLst/>
                <a:latin typeface="MinionPro"/>
              </a:rPr>
              <a:t>is the utilization of social media technologies, channels, and software to create, communicate, deliver, and exchange offerings that have value for an organiza- tion’s stakeholders” _  Tuten et al., 2019</a:t>
            </a:r>
            <a:endParaRPr lang="en-US"/>
          </a:p>
          <a:p>
            <a:endParaRPr lang="en-US"/>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A7F8D860-480B-F44B-AF2F-F8ABFFB40260}" type="slidenum">
              <a:rPr lang="en-VN"/>
              <a:t>35</a:t>
            </a:fld>
            <a:endParaRPr lang="en-VN"/>
          </a:p>
        </p:txBody>
      </p:sp>
    </p:spTree>
    <p:extLst>
      <p:ext uri="{BB962C8B-B14F-4D97-AF65-F5344CB8AC3E}">
        <p14:creationId xmlns:p14="http://schemas.microsoft.com/office/powerpoint/2010/main" val="25329273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a:effectLst/>
                <a:latin typeface="FrutigerLTStd"/>
              </a:rPr>
              <a:t>An Illustrative Budget for a Corporate Blog </a:t>
            </a:r>
            <a:endParaRPr lang="en-US" sz="2800"/>
          </a:p>
          <a:p>
            <a:endParaRPr lang="en-US" sz="1800" b="1">
              <a:effectLst/>
              <a:latin typeface="MinionPro"/>
            </a:endParaRPr>
          </a:p>
          <a:p>
            <a:r>
              <a:rPr lang="en-US" sz="1800" b="1">
                <a:effectLst/>
                <a:latin typeface="MinionPro"/>
              </a:rPr>
              <a:t>Start-up costs </a:t>
            </a:r>
            <a:endParaRPr lang="en-US">
              <a:effectLst/>
            </a:endParaRPr>
          </a:p>
          <a:p>
            <a:r>
              <a:rPr lang="en-US" sz="1800">
                <a:effectLst/>
                <a:latin typeface="MinionPro"/>
              </a:rPr>
              <a:t>Planning and development </a:t>
            </a:r>
            <a:endParaRPr lang="en-US">
              <a:effectLst/>
            </a:endParaRPr>
          </a:p>
          <a:p>
            <a:r>
              <a:rPr lang="en-US" sz="1800">
                <a:effectLst/>
                <a:latin typeface="MinionPro"/>
              </a:rPr>
              <a:t>$25,000 </a:t>
            </a:r>
            <a:endParaRPr lang="en-US">
              <a:effectLst/>
            </a:endParaRPr>
          </a:p>
          <a:p>
            <a:r>
              <a:rPr lang="en-US" sz="1800">
                <a:effectLst/>
                <a:latin typeface="MinionPro"/>
              </a:rPr>
              <a:t>Training for blogger </a:t>
            </a:r>
            <a:endParaRPr lang="en-US">
              <a:effectLst/>
            </a:endParaRPr>
          </a:p>
          <a:p>
            <a:r>
              <a:rPr lang="en-US" sz="1800">
                <a:effectLst/>
                <a:latin typeface="MinionPro"/>
              </a:rPr>
              <a:t>$10,000 </a:t>
            </a:r>
            <a:endParaRPr lang="en-US">
              <a:effectLst/>
            </a:endParaRPr>
          </a:p>
          <a:p>
            <a:r>
              <a:rPr lang="en-US" sz="1800" b="1">
                <a:effectLst/>
                <a:latin typeface="MinionPro"/>
              </a:rPr>
              <a:t>Ongoing costs (annual) </a:t>
            </a:r>
            <a:endParaRPr lang="en-US">
              <a:effectLst/>
            </a:endParaRPr>
          </a:p>
          <a:p>
            <a:r>
              <a:rPr lang="en-US" sz="1800">
                <a:effectLst/>
                <a:latin typeface="MinionPro"/>
              </a:rPr>
              <a:t>Blogging platform </a:t>
            </a:r>
            <a:endParaRPr lang="en-US">
              <a:effectLst/>
            </a:endParaRPr>
          </a:p>
          <a:p>
            <a:r>
              <a:rPr lang="en-US" sz="1800">
                <a:effectLst/>
                <a:latin typeface="MinionPro"/>
              </a:rPr>
              <a:t>$25,000 </a:t>
            </a:r>
            <a:endParaRPr lang="en-US">
              <a:effectLst/>
            </a:endParaRPr>
          </a:p>
          <a:p>
            <a:r>
              <a:rPr lang="en-US" sz="1800">
                <a:effectLst/>
                <a:latin typeface="MinionPro"/>
              </a:rPr>
              <a:t>Brand-monitoring service </a:t>
            </a:r>
            <a:endParaRPr lang="en-US">
              <a:effectLst/>
            </a:endParaRPr>
          </a:p>
          <a:p>
            <a:r>
              <a:rPr lang="en-US" sz="1800">
                <a:effectLst/>
                <a:latin typeface="MinionPro"/>
              </a:rPr>
              <a:t>$50,000 </a:t>
            </a:r>
            <a:endParaRPr lang="en-US">
              <a:effectLst/>
            </a:endParaRPr>
          </a:p>
          <a:p>
            <a:r>
              <a:rPr lang="en-US" sz="1800">
                <a:effectLst/>
                <a:latin typeface="MinionPro"/>
              </a:rPr>
              <a:t>IT support </a:t>
            </a:r>
            <a:endParaRPr lang="en-US">
              <a:effectLst/>
            </a:endParaRPr>
          </a:p>
          <a:p>
            <a:r>
              <a:rPr lang="en-US" sz="1800">
                <a:effectLst/>
                <a:latin typeface="MinionPro"/>
              </a:rPr>
              <a:t>$3,000 </a:t>
            </a:r>
            <a:endParaRPr lang="en-US">
              <a:effectLst/>
            </a:endParaRPr>
          </a:p>
          <a:p>
            <a:r>
              <a:rPr lang="en-US" sz="1800">
                <a:effectLst/>
                <a:latin typeface="MinionPro"/>
              </a:rPr>
              <a:t>Content production </a:t>
            </a:r>
            <a:endParaRPr lang="en-US">
              <a:effectLst/>
            </a:endParaRPr>
          </a:p>
          <a:p>
            <a:r>
              <a:rPr lang="en-US" sz="1800">
                <a:effectLst/>
                <a:latin typeface="MinionPro"/>
              </a:rPr>
              <a:t>$150,000 </a:t>
            </a:r>
            <a:endParaRPr lang="en-US">
              <a:effectLst/>
            </a:endParaRPr>
          </a:p>
          <a:p>
            <a:r>
              <a:rPr lang="en-US" sz="1800">
                <a:effectLst/>
                <a:latin typeface="MinionPro"/>
              </a:rPr>
              <a:t>Review and redirection </a:t>
            </a:r>
            <a:endParaRPr lang="en-US">
              <a:effectLst/>
            </a:endParaRPr>
          </a:p>
          <a:p>
            <a:r>
              <a:rPr lang="en-US" sz="1800">
                <a:effectLst/>
                <a:latin typeface="MinionPro"/>
              </a:rPr>
              <a:t>$20,000 </a:t>
            </a:r>
            <a:endParaRPr lang="en-US">
              <a:effectLst/>
            </a:endParaRPr>
          </a:p>
          <a:p>
            <a:r>
              <a:rPr lang="en-US" sz="1800" b="1">
                <a:effectLst/>
                <a:latin typeface="MinionPro"/>
              </a:rPr>
              <a:t>Total costs for first year </a:t>
            </a:r>
            <a:endParaRPr lang="en-US">
              <a:effectLst/>
            </a:endParaRPr>
          </a:p>
          <a:p>
            <a:r>
              <a:rPr lang="en-US" sz="1800">
                <a:effectLst/>
                <a:latin typeface="MinionPro"/>
              </a:rPr>
              <a:t>$283,000 </a:t>
            </a:r>
            <a:endParaRPr lang="en-US">
              <a:effectLst/>
            </a:endParaRPr>
          </a:p>
          <a:p>
            <a:endParaRPr lang="en-US"/>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A7F8D860-480B-F44B-AF2F-F8ABFFB40260}" type="slidenum">
              <a:rPr lang="en-VN"/>
              <a:t>36</a:t>
            </a:fld>
            <a:endParaRPr lang="en-VN"/>
          </a:p>
        </p:txBody>
      </p:sp>
    </p:spTree>
    <p:extLst>
      <p:ext uri="{BB962C8B-B14F-4D97-AF65-F5344CB8AC3E}">
        <p14:creationId xmlns:p14="http://schemas.microsoft.com/office/powerpoint/2010/main" val="5754148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pPr>
              <a:lnSpc>
                <a:spcPct val="140000"/>
              </a:lnSpc>
            </a:pPr>
            <a:r>
              <a:rPr lang="en-US" sz="1100">
                <a:solidFill>
                  <a:schemeClr val="tx1"/>
                </a:solidFill>
                <a:latin typeface="Constantia" panose="02030602050306030303" pitchFamily="18" charset="0"/>
              </a:rPr>
              <a:t>...is a specific approach that involves harnessing the network effect of the Internet and can be effective in reaching a large number of people rapidly as a marketing message is quickly transmitted to many people in the same way as a natural virus or a computer virus. </a:t>
            </a:r>
          </a:p>
          <a:p>
            <a:pPr>
              <a:lnSpc>
                <a:spcPct val="140000"/>
              </a:lnSpc>
            </a:pPr>
            <a:r>
              <a:rPr lang="en-US" sz="1100">
                <a:solidFill>
                  <a:schemeClr val="tx1"/>
                </a:solidFill>
                <a:latin typeface="Constantia" panose="02030602050306030303" pitchFamily="18" charset="0"/>
              </a:rPr>
              <a:t>... is effectively an online form of word-of-mouth communications which is sometimes also known as ‘buzz marketing’. </a:t>
            </a:r>
          </a:p>
          <a:p>
            <a:endParaRPr lang="en-US"/>
          </a:p>
        </p:txBody>
      </p:sp>
    </p:spTree>
    <p:extLst>
      <p:ext uri="{BB962C8B-B14F-4D97-AF65-F5344CB8AC3E}">
        <p14:creationId xmlns:p14="http://schemas.microsoft.com/office/powerpoint/2010/main" val="24478753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pPr algn="l"/>
            <a:r>
              <a:rPr lang="en-US" b="1" i="0" u="sng" strike="noStrike">
                <a:solidFill>
                  <a:srgbClr val="1D2A57"/>
                </a:solidFill>
                <a:effectLst/>
                <a:latin typeface="Arial" panose="020B0604020202020204" pitchFamily="34" charset="0"/>
                <a:hlinkClick r:id="" action="ppaction://noaction"/>
              </a:rPr>
              <a:t>High-profile</a:t>
            </a:r>
          </a:p>
          <a:p>
            <a:pPr algn="l"/>
            <a:r>
              <a:rPr lang="en-US" b="1" i="0" u="sng" strike="noStrike">
                <a:solidFill>
                  <a:srgbClr val="1D2A57"/>
                </a:solidFill>
                <a:effectLst/>
                <a:latin typeface="Arial" panose="020B0604020202020204" pitchFamily="34" charset="0"/>
                <a:hlinkClick r:id="" action="ppaction://noaction"/>
              </a:rPr>
              <a:t>known and recognized by many people</a:t>
            </a:r>
            <a:endParaRPr lang="en-US" b="1" i="0" u="none" strike="noStrike">
              <a:solidFill>
                <a:srgbClr val="1D2A57"/>
              </a:solidFill>
              <a:effectLst/>
              <a:latin typeface="Arial" panose="020B0604020202020204" pitchFamily="34" charset="0"/>
            </a:endParaRPr>
          </a:p>
          <a:p>
            <a:pPr algn="l">
              <a:buFont typeface="Arial" panose="020B0604020202020204" pitchFamily="34" charset="0"/>
              <a:buChar char="•"/>
            </a:pPr>
            <a:r>
              <a:rPr lang="en-US" b="0" i="0" u="sng" strike="noStrike">
                <a:solidFill>
                  <a:srgbClr val="1D2A57"/>
                </a:solidFill>
                <a:effectLst/>
                <a:latin typeface="Arial" panose="020B0604020202020204" pitchFamily="34" charset="0"/>
                <a:hlinkClick r:id="rId3"/>
              </a:rPr>
              <a:t>famous</a:t>
            </a:r>
            <a:r>
              <a:rPr lang="en-US" b="0" i="1" u="none" strike="noStrike">
                <a:solidFill>
                  <a:srgbClr val="1D2A57"/>
                </a:solidFill>
                <a:effectLst/>
                <a:latin typeface="Arial" panose="020B0604020202020204" pitchFamily="34" charset="0"/>
              </a:rPr>
              <a:t>She went from poor and anonymous to rich and famous.</a:t>
            </a:r>
            <a:endParaRPr lang="en-US" b="0" i="0" u="none" strike="noStrike">
              <a:solidFill>
                <a:srgbClr val="1D2A57"/>
              </a:solidFill>
              <a:effectLst/>
              <a:latin typeface="Arial" panose="020B0604020202020204" pitchFamily="34" charset="0"/>
            </a:endParaRPr>
          </a:p>
          <a:p>
            <a:pPr algn="l">
              <a:buFont typeface="Arial" panose="020B0604020202020204" pitchFamily="34" charset="0"/>
              <a:buChar char="•"/>
            </a:pPr>
            <a:r>
              <a:rPr lang="en-US" b="0" i="0" u="sng" strike="noStrike">
                <a:solidFill>
                  <a:srgbClr val="1D2A57"/>
                </a:solidFill>
                <a:effectLst/>
                <a:latin typeface="Arial" panose="020B0604020202020204" pitchFamily="34" charset="0"/>
                <a:hlinkClick r:id="rId4"/>
              </a:rPr>
              <a:t>well known</a:t>
            </a:r>
            <a:r>
              <a:rPr lang="en-US" b="0" i="1" u="none" strike="noStrike">
                <a:solidFill>
                  <a:srgbClr val="1D2A57"/>
                </a:solidFill>
                <a:effectLst/>
                <a:latin typeface="Arial" panose="020B0604020202020204" pitchFamily="34" charset="0"/>
              </a:rPr>
              <a:t>She's a well-known artist.</a:t>
            </a:r>
            <a:endParaRPr lang="en-US" b="0" i="0" u="none" strike="noStrike">
              <a:solidFill>
                <a:srgbClr val="1D2A57"/>
              </a:solidFill>
              <a:effectLst/>
              <a:latin typeface="Arial" panose="020B0604020202020204" pitchFamily="34" charset="0"/>
            </a:endParaRPr>
          </a:p>
          <a:p>
            <a:pPr algn="l">
              <a:buFont typeface="Arial" panose="020B0604020202020204" pitchFamily="34" charset="0"/>
              <a:buChar char="•"/>
            </a:pPr>
            <a:r>
              <a:rPr lang="en-US" b="0" i="0" u="sng" strike="noStrike">
                <a:solidFill>
                  <a:srgbClr val="1D2A57"/>
                </a:solidFill>
                <a:effectLst/>
                <a:latin typeface="Arial" panose="020B0604020202020204" pitchFamily="34" charset="0"/>
                <a:hlinkClick r:id="rId5"/>
              </a:rPr>
              <a:t>renowned</a:t>
            </a:r>
            <a:r>
              <a:rPr lang="en-US" b="0" i="1" u="none" strike="noStrike">
                <a:solidFill>
                  <a:srgbClr val="1D2A57"/>
                </a:solidFill>
                <a:effectLst/>
                <a:latin typeface="Arial" panose="020B0604020202020204" pitchFamily="34" charset="0"/>
              </a:rPr>
              <a:t>The area is renowned for its beauty.</a:t>
            </a:r>
            <a:endParaRPr lang="en-US" b="0" i="0" u="none" strike="noStrike">
              <a:solidFill>
                <a:srgbClr val="1D2A57"/>
              </a:solidFill>
              <a:effectLst/>
              <a:latin typeface="Arial" panose="020B0604020202020204" pitchFamily="34" charset="0"/>
            </a:endParaRPr>
          </a:p>
          <a:p>
            <a:pPr algn="l">
              <a:buFont typeface="Arial" panose="020B0604020202020204" pitchFamily="34" charset="0"/>
              <a:buChar char="•"/>
            </a:pPr>
            <a:r>
              <a:rPr lang="en-US" b="0" i="0" u="sng" strike="noStrike">
                <a:solidFill>
                  <a:srgbClr val="1D2A57"/>
                </a:solidFill>
                <a:effectLst/>
                <a:latin typeface="Arial" panose="020B0604020202020204" pitchFamily="34" charset="0"/>
                <a:hlinkClick r:id="rId6"/>
              </a:rPr>
              <a:t>world-famous</a:t>
            </a:r>
            <a:r>
              <a:rPr lang="en-US" b="0" i="1" u="none" strike="noStrike">
                <a:solidFill>
                  <a:srgbClr val="1D2A57"/>
                </a:solidFill>
                <a:effectLst/>
                <a:latin typeface="Arial" panose="020B0604020202020204" pitchFamily="34" charset="0"/>
              </a:rPr>
              <a:t>They stayed in a world-famous hotel.</a:t>
            </a:r>
            <a:endParaRPr lang="en-US" b="0" i="0" u="none" strike="noStrike">
              <a:solidFill>
                <a:srgbClr val="1D2A57"/>
              </a:solidFill>
              <a:effectLst/>
              <a:latin typeface="Arial" panose="020B0604020202020204" pitchFamily="34" charset="0"/>
            </a:endParaRPr>
          </a:p>
          <a:p>
            <a:pPr algn="l">
              <a:buFont typeface="Arial" panose="020B0604020202020204" pitchFamily="34" charset="0"/>
              <a:buChar char="•"/>
            </a:pPr>
            <a:r>
              <a:rPr lang="en-US" b="0" i="0" u="sng" strike="noStrike">
                <a:solidFill>
                  <a:srgbClr val="1D2A57"/>
                </a:solidFill>
                <a:effectLst/>
                <a:latin typeface="Arial" panose="020B0604020202020204" pitchFamily="34" charset="0"/>
                <a:hlinkClick r:id="rId7"/>
              </a:rPr>
              <a:t>celebrated</a:t>
            </a:r>
            <a:r>
              <a:rPr lang="en-US" b="0" i="1" u="none" strike="noStrike">
                <a:solidFill>
                  <a:srgbClr val="1D2A57"/>
                </a:solidFill>
                <a:effectLst/>
                <a:latin typeface="Arial" panose="020B0604020202020204" pitchFamily="34" charset="0"/>
              </a:rPr>
              <a:t>He's a celebrated writer of children's stories.</a:t>
            </a:r>
            <a:endParaRPr lang="en-US" b="0" i="0" u="none" strike="noStrike">
              <a:solidFill>
                <a:srgbClr val="1D2A57"/>
              </a:solidFill>
              <a:effectLst/>
              <a:latin typeface="Arial" panose="020B0604020202020204" pitchFamily="34" charset="0"/>
            </a:endParaRPr>
          </a:p>
          <a:p>
            <a:pPr algn="l">
              <a:buFont typeface="Arial" panose="020B0604020202020204" pitchFamily="34" charset="0"/>
              <a:buChar char="•"/>
            </a:pPr>
            <a:r>
              <a:rPr lang="en-US" b="0" i="0" u="sng" strike="noStrike">
                <a:solidFill>
                  <a:srgbClr val="1D2A57"/>
                </a:solidFill>
                <a:effectLst/>
                <a:latin typeface="Arial" panose="020B0604020202020204" pitchFamily="34" charset="0"/>
                <a:hlinkClick r:id="rId8"/>
              </a:rPr>
              <a:t>legendary</a:t>
            </a:r>
            <a:r>
              <a:rPr lang="en-US" b="0" i="1" u="none" strike="noStrike">
                <a:solidFill>
                  <a:srgbClr val="1D2A57"/>
                </a:solidFill>
                <a:effectLst/>
                <a:latin typeface="Arial" panose="020B0604020202020204" pitchFamily="34" charset="0"/>
              </a:rPr>
              <a:t>He once met the legendary singer, Eartha Kitt.</a:t>
            </a:r>
          </a:p>
          <a:p>
            <a:pPr algn="l">
              <a:buFont typeface="Arial" panose="020B0604020202020204" pitchFamily="34" charset="0"/>
              <a:buChar char="•"/>
            </a:pPr>
            <a:endParaRPr lang="en-US" b="0" i="0" u="none" strike="noStrike">
              <a:solidFill>
                <a:srgbClr val="1D2A57"/>
              </a:solidFill>
              <a:effectLst/>
              <a:latin typeface="Arial" panose="020B0604020202020204" pitchFamily="34" charset="0"/>
            </a:endParaRPr>
          </a:p>
          <a:p>
            <a:pPr algn="l">
              <a:buFont typeface="Arial" panose="020B0604020202020204" pitchFamily="34" charset="0"/>
              <a:buChar char="•"/>
            </a:pPr>
            <a:r>
              <a:rPr lang="vi-VN" b="0" i="0" u="none" strike="noStrike">
                <a:solidFill>
                  <a:srgbClr val="1D2A57"/>
                </a:solidFill>
                <a:effectLst/>
                <a:latin typeface="Arial" panose="020B0604020202020204" pitchFamily="34" charset="0"/>
              </a:rPr>
              <a:t>Tiếp thị buzz. Sử dụng giải trí hoặc tin tức cao cấp để khiến mọi người nói về thương hiệu của bạn.</a:t>
            </a:r>
          </a:p>
          <a:p>
            <a:pPr algn="l">
              <a:buFont typeface="Arial" panose="020B0604020202020204" pitchFamily="34" charset="0"/>
              <a:buChar char="•"/>
            </a:pPr>
            <a:r>
              <a:rPr lang="vi-VN" b="0" i="0" u="none" strike="noStrike">
                <a:solidFill>
                  <a:srgbClr val="1D2A57"/>
                </a:solidFill>
                <a:effectLst/>
                <a:latin typeface="Arial" panose="020B0604020202020204" pitchFamily="34" charset="0"/>
              </a:rPr>
              <a:t>Tiếp thị lan truyền. Tạo các thông điệp mang tính giải trí hoặc thông tin được thiết kế để truyền đi theo cấp số nhân, thường là bằng điện tử hoặc qua email.</a:t>
            </a:r>
          </a:p>
          <a:p>
            <a:pPr algn="l">
              <a:buFont typeface="Arial" panose="020B0604020202020204" pitchFamily="34" charset="0"/>
              <a:buChar char="•"/>
            </a:pPr>
            <a:r>
              <a:rPr lang="vi-VN" b="0" i="0" u="none" strike="noStrike">
                <a:solidFill>
                  <a:srgbClr val="1D2A57"/>
                </a:solidFill>
                <a:effectLst/>
                <a:latin typeface="Arial" panose="020B0604020202020204" pitchFamily="34" charset="0"/>
              </a:rPr>
              <a:t>Tiếp thị cộng đồng. Hình thành hoặc hỗ trợ các cộng đồng thích hợp có khả năng chia sẻ sở thích về thương hiệu (chẳng hạn như nhóm người dùng, câu lạc bộ người hâm mộ và diễn đàn thảo luận); cung cấp các công cụ, nội dung và thông tin để hỗ trợ các cộng đồng đó.</a:t>
            </a:r>
          </a:p>
          <a:p>
            <a:pPr algn="l">
              <a:buFont typeface="Arial" panose="020B0604020202020204" pitchFamily="34" charset="0"/>
              <a:buChar char="•"/>
            </a:pPr>
            <a:r>
              <a:rPr lang="vi-VN" b="0" i="0" u="none" strike="noStrike">
                <a:solidFill>
                  <a:srgbClr val="1D2A57"/>
                </a:solidFill>
                <a:effectLst/>
                <a:latin typeface="Arial" panose="020B0604020202020204" pitchFamily="34" charset="0"/>
              </a:rPr>
              <a:t>Tiếp thị người ảnh hưởng. Xác định các cộng đồng quan trọng và những người dẫn dắt ý kiến, những người có khả năng nói về sản phẩm và có khả năng ảnh hưởng đến ý kiến của những người khác.</a:t>
            </a:r>
          </a:p>
          <a:p>
            <a:pPr algn="l">
              <a:buFont typeface="Arial" panose="020B0604020202020204" pitchFamily="34" charset="0"/>
              <a:buChar char="•"/>
            </a:pPr>
            <a:r>
              <a:rPr lang="vi-VN" b="0" i="0" u="none" strike="noStrike">
                <a:solidFill>
                  <a:srgbClr val="1D2A57"/>
                </a:solidFill>
                <a:effectLst/>
                <a:latin typeface="Arial" panose="020B0604020202020204" pitchFamily="34" charset="0"/>
              </a:rPr>
              <a:t>Tạo hội thoại. Quảng cáo, email, câu khẩu hiệu, giải trí hoặc khuyến mại thú vị hoặc vui nhộn được thiết kế để bắt đầu hoạt động truyền miệng.</a:t>
            </a:r>
          </a:p>
          <a:p>
            <a:pPr algn="l">
              <a:buFont typeface="Arial" panose="020B0604020202020204" pitchFamily="34" charset="0"/>
              <a:buChar char="•"/>
            </a:pPr>
            <a:r>
              <a:rPr lang="vi-VN" b="0" i="0" u="none" strike="noStrike">
                <a:solidFill>
                  <a:srgbClr val="1D2A57"/>
                </a:solidFill>
                <a:effectLst/>
                <a:latin typeface="Arial" panose="020B0604020202020204" pitchFamily="34" charset="0"/>
              </a:rPr>
              <a:t>Viết blog thương hiệu. Tạo blog và tham gia vào thế giới blog, trên tinh thần giao tiếp cởi mở, minh bạch; chia sẻ thông tin có giá trị mà cộng đồng blog có thể thảo luận.</a:t>
            </a:r>
          </a:p>
          <a:p>
            <a:pPr algn="l">
              <a:buFont typeface="Arial" panose="020B0604020202020204" pitchFamily="34" charset="0"/>
              <a:buChar char="•"/>
            </a:pPr>
            <a:r>
              <a:rPr lang="vi-VN" b="0" i="0" u="none" strike="noStrike">
                <a:solidFill>
                  <a:srgbClr val="1D2A57"/>
                </a:solidFill>
                <a:effectLst/>
                <a:latin typeface="Arial" panose="020B0604020202020204" pitchFamily="34" charset="0"/>
              </a:rPr>
              <a:t>Các chương trình giới thiệu. Tạo các công cụ cho phép khách hàng hài lòng giới thiệu bạn bè của họ.</a:t>
            </a:r>
            <a:endParaRPr lang="en-US" b="0" i="0" u="none" strike="noStrike">
              <a:solidFill>
                <a:srgbClr val="1D2A57"/>
              </a:solidFill>
              <a:effectLst/>
              <a:latin typeface="Arial" panose="020B0604020202020204" pitchFamily="34" charset="0"/>
            </a:endParaRPr>
          </a:p>
          <a:p>
            <a:pPr algn="l">
              <a:buFont typeface="Arial" panose="020B0604020202020204" pitchFamily="34" charset="0"/>
              <a:buChar char="•"/>
            </a:pPr>
            <a:endParaRPr lang="en-US" b="0" i="1" u="none" strike="noStrike">
              <a:solidFill>
                <a:srgbClr val="1D2A57"/>
              </a:solidFill>
              <a:effectLst/>
              <a:latin typeface="Arial" panose="020B0604020202020204" pitchFamily="34" charset="0"/>
            </a:endParaRPr>
          </a:p>
        </p:txBody>
      </p:sp>
    </p:spTree>
    <p:extLst>
      <p:ext uri="{BB962C8B-B14F-4D97-AF65-F5344CB8AC3E}">
        <p14:creationId xmlns:p14="http://schemas.microsoft.com/office/powerpoint/2010/main" val="11799145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pPr>
              <a:buFontTx/>
              <a:buChar char="-"/>
            </a:pPr>
            <a:r>
              <a:rPr lang="en-US" sz="1100">
                <a:solidFill>
                  <a:schemeClr val="tx1"/>
                </a:solidFill>
                <a:latin typeface="Constantia" panose="02030602050306030303" pitchFamily="18" charset="0"/>
              </a:rPr>
              <a:t>an effective viral agent can reach a large audience in a cost-effective way </a:t>
            </a:r>
          </a:p>
          <a:p>
            <a:pPr>
              <a:buFontTx/>
              <a:buChar char="-"/>
            </a:pPr>
            <a:r>
              <a:rPr lang="en-US" sz="1100">
                <a:solidFill>
                  <a:schemeClr val="tx1"/>
                </a:solidFill>
                <a:latin typeface="Constantia" panose="02030602050306030303" pitchFamily="18" charset="0"/>
              </a:rPr>
              <a:t>can see how consumers rate the opinions of their peers, friends, and family</a:t>
            </a:r>
          </a:p>
          <a:p>
            <a:pPr>
              <a:buFontTx/>
              <a:buChar char="-"/>
            </a:pPr>
            <a:r>
              <a:rPr lang="en-US" sz="1100">
                <a:solidFill>
                  <a:schemeClr val="tx1"/>
                </a:solidFill>
                <a:latin typeface="Constantia" panose="02030602050306030303" pitchFamily="18" charset="0"/>
              </a:rPr>
              <a:t>potential value can be generated through customer referrals. </a:t>
            </a:r>
          </a:p>
          <a:p>
            <a:pPr>
              <a:buFontTx/>
              <a:buChar char="-"/>
            </a:pPr>
            <a:r>
              <a:rPr lang="en-US" sz="1100">
                <a:solidFill>
                  <a:schemeClr val="tx1"/>
                </a:solidFill>
                <a:latin typeface="Constantia" panose="02030602050306030303" pitchFamily="18" charset="0"/>
              </a:rPr>
              <a:t>Within social networks, major influencers can help spread the message more widely. </a:t>
            </a:r>
          </a:p>
          <a:p>
            <a:endParaRPr lang="en-US"/>
          </a:p>
          <a:p>
            <a:pPr>
              <a:buFontTx/>
              <a:buChar char="-"/>
            </a:pPr>
            <a:r>
              <a:rPr lang="en-US" sz="1100">
                <a:solidFill>
                  <a:schemeClr val="tx1"/>
                </a:solidFill>
                <a:latin typeface="Constantia" panose="02030602050306030303" pitchFamily="18" charset="0"/>
              </a:rPr>
              <a:t>high-risk marketing communications technique, since it requires a significant initial investment in the viral agent and seeding.</a:t>
            </a:r>
          </a:p>
          <a:p>
            <a:pPr>
              <a:buFontTx/>
              <a:buChar char="-"/>
            </a:pPr>
            <a:r>
              <a:rPr lang="en-US" sz="1100">
                <a:solidFill>
                  <a:schemeClr val="tx1"/>
                </a:solidFill>
                <a:latin typeface="Constantia" panose="02030602050306030303" pitchFamily="18" charset="0"/>
              </a:rPr>
              <a:t>there is no guarantee that the campaign will ‘go viral’</a:t>
            </a:r>
          </a:p>
          <a:p>
            <a:pPr>
              <a:buFontTx/>
              <a:buChar char="-"/>
            </a:pPr>
            <a:r>
              <a:rPr lang="en-US" sz="1100">
                <a:solidFill>
                  <a:schemeClr val="tx1"/>
                </a:solidFill>
                <a:latin typeface="Constantia" panose="02030602050306030303" pitchFamily="18" charset="0"/>
              </a:rPr>
              <a:t>challenging to engage audiences when they are socialising with their contacts and may not wish to interact with brands </a:t>
            </a:r>
          </a:p>
          <a:p>
            <a:pPr>
              <a:buFontTx/>
              <a:buChar char="-"/>
            </a:pPr>
            <a:r>
              <a:rPr lang="en-US" sz="1100">
                <a:solidFill>
                  <a:schemeClr val="tx1"/>
                </a:solidFill>
                <a:latin typeface="Constantia" panose="02030602050306030303" pitchFamily="18" charset="0"/>
              </a:rPr>
              <a:t>Difficulty in finding the right types of content which will engage audiences and they will share with their contacts. </a:t>
            </a:r>
          </a:p>
          <a:p>
            <a:pPr>
              <a:buFontTx/>
              <a:buChar char="-"/>
            </a:pPr>
            <a:r>
              <a:rPr lang="en-US" sz="1100">
                <a:solidFill>
                  <a:schemeClr val="tx1"/>
                </a:solidFill>
                <a:latin typeface="Constantia" panose="02030602050306030303" pitchFamily="18" charset="0"/>
              </a:rPr>
              <a:t>Seeding to key influencers can help with distributing content, but seeding is a time-consuming specialist activity. </a:t>
            </a:r>
            <a:endParaRPr lang="en-US" sz="800">
              <a:solidFill>
                <a:schemeClr val="tx1"/>
              </a:solidFill>
              <a:latin typeface="Constantia" panose="02030602050306030303" pitchFamily="18" charset="0"/>
            </a:endParaRPr>
          </a:p>
          <a:p>
            <a:pPr>
              <a:buFontTx/>
              <a:buChar char="-"/>
            </a:pPr>
            <a:r>
              <a:rPr lang="en-US" sz="1100">
                <a:solidFill>
                  <a:schemeClr val="tx1"/>
                </a:solidFill>
                <a:latin typeface="Constantia" panose="02030602050306030303" pitchFamily="18" charset="0"/>
              </a:rPr>
              <a:t>Positive viral marketing can spread rapidly, so can negative sentiments about a company, which we referred to in the section on online reputation management </a:t>
            </a:r>
            <a:endParaRPr lang="en-US" sz="800">
              <a:solidFill>
                <a:schemeClr val="tx1"/>
              </a:solidFill>
              <a:latin typeface="Constantia" panose="02030602050306030303" pitchFamily="18" charset="0"/>
            </a:endParaRPr>
          </a:p>
          <a:p>
            <a:pPr>
              <a:buFontTx/>
              <a:buChar char="-"/>
            </a:pPr>
            <a:endParaRPr lang="en-US" sz="800">
              <a:solidFill>
                <a:schemeClr val="tx1"/>
              </a:solidFill>
            </a:endParaRPr>
          </a:p>
          <a:p>
            <a:endParaRPr lang="en-US"/>
          </a:p>
        </p:txBody>
      </p:sp>
      <p:sp>
        <p:nvSpPr>
          <p:cNvPr id="4" name="Slide Number Placeholder 3"/>
          <p:cNvSpPr>
            <a:spLocks noGrp="1"/>
          </p:cNvSpPr>
          <p:nvPr>
            <p:ph type="sldNum" sz="quarter" idx="5"/>
          </p:nvPr>
        </p:nvSpPr>
        <p:spPr/>
        <p:txBody>
          <a:bodyPr/>
          <a:lstStyle/>
          <a:p>
            <a:fld id="{8A801D42-DE93-484A-90FD-D5B68047637A}" type="slidenum">
              <a:t>39</a:t>
            </a:fld>
            <a:endParaRPr lang="en-US"/>
          </a:p>
        </p:txBody>
      </p:sp>
    </p:spTree>
    <p:extLst>
      <p:ext uri="{BB962C8B-B14F-4D97-AF65-F5344CB8AC3E}">
        <p14:creationId xmlns:p14="http://schemas.microsoft.com/office/powerpoint/2010/main" val="28502970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200" i="1">
                <a:solidFill>
                  <a:schemeClr val="tx1"/>
                </a:solidFill>
                <a:latin typeface="Constantia" panose="02030602050306030303" pitchFamily="18" charset="0"/>
              </a:rPr>
              <a:t>Understand consumers’ motivations for using social networks</a:t>
            </a:r>
            <a:r>
              <a:rPr lang="en-US" sz="1200">
                <a:solidFill>
                  <a:schemeClr val="tx1"/>
                </a:solidFill>
                <a:latin typeface="Constantia" panose="02030602050306030303" pitchFamily="18" charset="0"/>
              </a:rPr>
              <a:t>. Ads will be most effective if they are consistent with the typical lifestage of networkers or the topics that are being discussed. </a:t>
            </a:r>
          </a:p>
          <a:p>
            <a:pPr>
              <a:buFont typeface="Arial" panose="020B0604020202020204" pitchFamily="34" charset="0"/>
              <a:buChar char="•"/>
            </a:pPr>
            <a:r>
              <a:rPr lang="en-US" sz="1200" i="1">
                <a:solidFill>
                  <a:schemeClr val="tx1"/>
                </a:solidFill>
                <a:latin typeface="Constantia" panose="02030602050306030303" pitchFamily="18" charset="0"/>
              </a:rPr>
              <a:t>Express yourself as a brand</a:t>
            </a:r>
            <a:r>
              <a:rPr lang="en-US" sz="1200">
                <a:solidFill>
                  <a:schemeClr val="tx1"/>
                </a:solidFill>
                <a:latin typeface="Constantia" panose="02030602050306030303" pitchFamily="18" charset="0"/>
              </a:rPr>
              <a:t>. Use the web to show the unique essence of your brand, but think about how to express a side of the brand that it is not normally seen. </a:t>
            </a:r>
          </a:p>
          <a:p>
            <a:pPr>
              <a:buFont typeface="Arial" panose="020B0604020202020204" pitchFamily="34" charset="0"/>
              <a:buChar char="•"/>
            </a:pPr>
            <a:r>
              <a:rPr lang="en-US" sz="1200" i="1">
                <a:solidFill>
                  <a:schemeClr val="tx1"/>
                </a:solidFill>
                <a:latin typeface="Constantia" panose="02030602050306030303" pitchFamily="18" charset="0"/>
              </a:rPr>
              <a:t>Create and maintain good conversations</a:t>
            </a:r>
            <a:r>
              <a:rPr lang="en-US" sz="1200">
                <a:solidFill>
                  <a:schemeClr val="tx1"/>
                </a:solidFill>
                <a:latin typeface="Constantia" panose="02030602050306030303" pitchFamily="18" charset="0"/>
              </a:rPr>
              <a:t>. Advertisers that engage in discussions are more likely to resonate with the audience, but once conversations are started they must be followed through.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effectLst/>
              <a:latin typeface="Constantia" panose="02030602050306030303"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effectLst/>
                <a:latin typeface="Constantia" panose="02030602050306030303" pitchFamily="18" charset="0"/>
              </a:rPr>
              <a:t>buying ad space, creating a brand space or brand channels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i="1">
              <a:effectLst/>
              <a:latin typeface="SabonMT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a:effectLst/>
                <a:latin typeface="SabonMTPro"/>
              </a:rPr>
              <a:t>Empower participants: </a:t>
            </a:r>
            <a:r>
              <a:rPr lang="en-US" sz="1200">
                <a:effectLst/>
                <a:latin typeface="SabonMTPro"/>
              </a:rPr>
              <a:t>For example, in the first six months of launching charity donation widgets, 20,000 have been used online and they became one of the biggest referrers to the JustGiving website and driving more people to fundraising pages to make donations (JustGiving, 2007). </a:t>
            </a:r>
            <a:endParaRPr lang="en-US">
              <a:effectLst/>
            </a:endParaRPr>
          </a:p>
          <a:p>
            <a:endParaRPr lang="en-US"/>
          </a:p>
          <a:p>
            <a:endParaRPr lang="en-US"/>
          </a:p>
          <a:p>
            <a:r>
              <a:rPr lang="en-US" b="0" i="0" u="none" strike="noStrike">
                <a:solidFill>
                  <a:srgbClr val="000000"/>
                </a:solidFill>
                <a:effectLst/>
                <a:latin typeface="Poppins" pitchFamily="2" charset="77"/>
              </a:rPr>
              <a:t>Oreo promised to analyze fans’ most recent tweets and provide a customized “Oreoscope” containing details about their personality. Moreover, they connected horoscope personality to the brand’s products, leveraging people’s obsession with how the stars are aligned.</a:t>
            </a:r>
          </a:p>
          <a:p>
            <a:endParaRPr lang="en-US" b="0" i="0" u="none" strike="noStrike">
              <a:solidFill>
                <a:srgbClr val="000000"/>
              </a:solidFill>
              <a:effectLst/>
              <a:latin typeface="Poppins" pitchFamily="2" charset="77"/>
            </a:endParaRPr>
          </a:p>
          <a:p>
            <a:r>
              <a:rPr lang="en-US" b="0" i="0" u="none" strike="noStrike">
                <a:solidFill>
                  <a:srgbClr val="000000"/>
                </a:solidFill>
                <a:effectLst/>
                <a:latin typeface="Poppins" pitchFamily="2" charset="77"/>
              </a:rPr>
              <a:t>This is another great example of personalization. It makes people feel special and it will never be outdated. The brand obviously published a great number of </a:t>
            </a:r>
            <a:r>
              <a:rPr lang="en-US" b="0" i="1" u="none" strike="noStrike">
                <a:solidFill>
                  <a:srgbClr val="000000"/>
                </a:solidFill>
                <a:effectLst/>
                <a:latin typeface="Poppins" pitchFamily="2" charset="77"/>
              </a:rPr>
              <a:t>Oreoscopes. </a:t>
            </a:r>
            <a:r>
              <a:rPr lang="en-US" b="0" i="0" u="none" strike="noStrike">
                <a:solidFill>
                  <a:srgbClr val="000000"/>
                </a:solidFill>
                <a:effectLst/>
                <a:latin typeface="Poppins" pitchFamily="2" charset="77"/>
              </a:rPr>
              <a:t>But, getting your personal one still makes you feel special and encourages you to share the results with others.</a:t>
            </a:r>
          </a:p>
          <a:p>
            <a:endParaRPr lang="en-US" b="0" i="0" u="none" strike="noStrike">
              <a:solidFill>
                <a:srgbClr val="000000"/>
              </a:solidFill>
              <a:effectLst/>
              <a:latin typeface="Poppins" pitchFamily="2" charset="77"/>
            </a:endParaRPr>
          </a:p>
          <a:p>
            <a:pPr marL="158750" indent="0">
              <a:buNone/>
            </a:pPr>
            <a:r>
              <a:rPr lang="vi-VN" b="0" i="0" u="none" strike="noStrike">
                <a:solidFill>
                  <a:srgbClr val="000000"/>
                </a:solidFill>
                <a:effectLst/>
                <a:latin typeface="Poppins" pitchFamily="2" charset="77"/>
              </a:rPr>
              <a:t>mua không gian quảng cáo, tạo không gian thương hiệu hoặc kênh thương hiệu</a:t>
            </a:r>
            <a:endParaRPr lang="en-US" b="0" i="0" u="none" strike="noStrike">
              <a:solidFill>
                <a:srgbClr val="000000"/>
              </a:solidFill>
              <a:effectLst/>
              <a:latin typeface="Poppins" pitchFamily="2" charset="77"/>
            </a:endParaRPr>
          </a:p>
          <a:p>
            <a:endParaRPr lang="en-US" b="0" i="0" u="none" strike="noStrike">
              <a:solidFill>
                <a:srgbClr val="000000"/>
              </a:solidFill>
              <a:effectLst/>
              <a:latin typeface="Poppins" pitchFamily="2" charset="77"/>
            </a:endParaRPr>
          </a:p>
          <a:p>
            <a:endParaRPr lang="en-US" b="0" i="0" u="none" strike="noStrike">
              <a:solidFill>
                <a:srgbClr val="000000"/>
              </a:solidFill>
              <a:effectLst/>
              <a:latin typeface="Poppins" pitchFamily="2" charset="77"/>
            </a:endParaRPr>
          </a:p>
          <a:p>
            <a:endParaRPr lang="en-US" b="0" i="0" u="none" strike="noStrike">
              <a:solidFill>
                <a:srgbClr val="000000"/>
              </a:solidFill>
              <a:effectLst/>
              <a:latin typeface="Poppins" pitchFamily="2" charset="77"/>
            </a:endParaRPr>
          </a:p>
          <a:p>
            <a:endParaRPr lang="en-US" b="0" i="0" u="none" strike="noStrike">
              <a:solidFill>
                <a:srgbClr val="000000"/>
              </a:solidFill>
              <a:effectLst/>
              <a:latin typeface="Poppins" pitchFamily="2" charset="77"/>
            </a:endParaRPr>
          </a:p>
          <a:p>
            <a:r>
              <a:rPr lang="vi-VN" b="0" i="0" u="none" strike="noStrike">
                <a:solidFill>
                  <a:srgbClr val="000000"/>
                </a:solidFill>
                <a:effectLst/>
                <a:latin typeface="Poppins" pitchFamily="2" charset="77"/>
              </a:rPr>
              <a:t>Trao quyền cho những người tham gia: Ví dụ: trong sáu tháng đầu tiên tung ra các tiện ích quyên góp từ thiện, 20.000 đã được sử dụng trực tuyến và chúng trở thành một trong những nguồn giới thiệu lớn nhất đến trang web JustGiving và thúc đẩy nhiều người hơn đến các trang gây quỹ để quyên góp (JustGiving, 2007).</a:t>
            </a:r>
          </a:p>
          <a:p>
            <a:r>
              <a:rPr lang="vi-VN" b="0" i="0" u="none" strike="noStrike">
                <a:solidFill>
                  <a:srgbClr val="000000"/>
                </a:solidFill>
                <a:effectLst/>
                <a:latin typeface="Poppins" pitchFamily="2" charset="77"/>
              </a:rPr>
              <a:t>Oreo hứa sẽ phân tích các tweet gần đây nhất của người hâm mộ và cung cấp một “Oreoscope” tùy chỉnh chứa thông tin chi tiết về tính cách của họ. Hơn nữa, họ đã kết nối tính cách tử vi với các sản phẩm của thương hiệu, tận dụng nỗi ám ảnh của mọi người về cách các ngôi sao thẳng hàng.</a:t>
            </a:r>
          </a:p>
          <a:p>
            <a:endParaRPr lang="vi-VN" b="0" i="0" u="none" strike="noStrike">
              <a:solidFill>
                <a:srgbClr val="000000"/>
              </a:solidFill>
              <a:effectLst/>
              <a:latin typeface="Poppins" pitchFamily="2" charset="77"/>
            </a:endParaRPr>
          </a:p>
          <a:p>
            <a:r>
              <a:rPr lang="vi-VN" b="0" i="0" u="none" strike="noStrike">
                <a:solidFill>
                  <a:srgbClr val="000000"/>
                </a:solidFill>
                <a:effectLst/>
                <a:latin typeface="Poppins" pitchFamily="2" charset="77"/>
              </a:rPr>
              <a:t>Đây là một ví dụ tuyệt vời khác về cá nhân hóa. Nó làm cho mọi người cảm thấy đặc biệt và nó sẽ không bao giờ lỗi thời. Thương hiệu rõ ràng đã xuất bản một số lượng lớn Oreoscopes. Tuy nhiên, nhận được kết quả cá nhân vẫn khiến bạn cảm thấy đặc biệt và khuyến khích bạn chia sẻ kết quả với người khác.</a:t>
            </a:r>
            <a:endParaRPr lang="en-US" b="0" i="0" u="none" strike="noStrike">
              <a:solidFill>
                <a:srgbClr val="000000"/>
              </a:solidFill>
              <a:effectLst/>
              <a:latin typeface="Poppins" pitchFamily="2" charset="77"/>
            </a:endParaRPr>
          </a:p>
          <a:p>
            <a:pPr marL="158750" indent="0">
              <a:buNone/>
            </a:pPr>
            <a:endParaRPr lang="en-US" b="0" i="0" u="none" strike="noStrike">
              <a:solidFill>
                <a:srgbClr val="000000"/>
              </a:solidFill>
              <a:effectLst/>
              <a:latin typeface="Poppins" pitchFamily="2" charset="77"/>
            </a:endParaRPr>
          </a:p>
          <a:p>
            <a:endParaRPr lang="en-US" b="0" i="0" u="none" strike="noStrike">
              <a:solidFill>
                <a:srgbClr val="000000"/>
              </a:solidFill>
              <a:effectLst/>
              <a:latin typeface="Poppins" pitchFamily="2" charset="77"/>
            </a:endParaRPr>
          </a:p>
          <a:p>
            <a:r>
              <a:rPr lang="en-US" b="0" i="0" u="none" strike="noStrike">
                <a:solidFill>
                  <a:srgbClr val="000000"/>
                </a:solidFill>
                <a:effectLst/>
                <a:latin typeface="Poppins" pitchFamily="2" charset="77"/>
              </a:rPr>
              <a:t>(horoscope): </a:t>
            </a:r>
          </a:p>
          <a:p>
            <a:r>
              <a:rPr lang="en-US"/>
              <a:t>Zodiac</a:t>
            </a:r>
          </a:p>
        </p:txBody>
      </p:sp>
      <p:sp>
        <p:nvSpPr>
          <p:cNvPr id="4" name="Slide Number Placeholder 3"/>
          <p:cNvSpPr>
            <a:spLocks noGrp="1"/>
          </p:cNvSpPr>
          <p:nvPr>
            <p:ph type="sldNum" sz="quarter" idx="5"/>
          </p:nvPr>
        </p:nvSpPr>
        <p:spPr/>
        <p:txBody>
          <a:bodyPr/>
          <a:lstStyle/>
          <a:p>
            <a:fld id="{8A801D42-DE93-484A-90FD-D5B68047637A}" type="slidenum">
              <a:t>40</a:t>
            </a:fld>
            <a:endParaRPr lang="en-US"/>
          </a:p>
        </p:txBody>
      </p:sp>
    </p:spTree>
    <p:extLst>
      <p:ext uri="{BB962C8B-B14F-4D97-AF65-F5344CB8AC3E}">
        <p14:creationId xmlns:p14="http://schemas.microsoft.com/office/powerpoint/2010/main" val="408951608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r>
              <a:rPr lang="en-US" sz="1200" i="1">
                <a:effectLst/>
                <a:latin typeface="SabonMTPro"/>
              </a:rPr>
              <a:t>Identify online brand advocates</a:t>
            </a:r>
            <a:r>
              <a:rPr lang="en-US" sz="1200">
                <a:effectLst/>
                <a:latin typeface="SabonMTPro"/>
              </a:rPr>
              <a:t>. </a:t>
            </a:r>
            <a:r>
              <a:rPr lang="en-US" sz="1200">
                <a:effectLst/>
                <a:latin typeface="SabonMTPro"/>
                <a:sym typeface="Wingdings" pitchFamily="2" charset="2"/>
              </a:rPr>
              <a:t></a:t>
            </a:r>
            <a:r>
              <a:rPr lang="en-US" sz="1200">
                <a:effectLst/>
                <a:latin typeface="SabonMTPro"/>
              </a:rPr>
              <a:t> Consider using contextual advertising such as Microsoft content ads or Google AdSense to display brand messages within their spaces when brands are discussed. </a:t>
            </a:r>
          </a:p>
          <a:p>
            <a:endParaRPr lang="en-US" sz="1200">
              <a:effectLst/>
              <a:latin typeface="SabonMTPro"/>
            </a:endParaRPr>
          </a:p>
          <a:p>
            <a:pPr algn="l"/>
            <a:r>
              <a:rPr lang="en-US" b="0" i="0" u="none" strike="noStrike">
                <a:solidFill>
                  <a:srgbClr val="000000"/>
                </a:solidFill>
                <a:effectLst/>
                <a:latin typeface="Poppins" pitchFamily="2" charset="77"/>
              </a:rPr>
              <a:t>Gillette started a social media campaign in January 2019 that sought to redefine what it means to be a man.</a:t>
            </a:r>
          </a:p>
          <a:p>
            <a:pPr algn="l"/>
            <a:r>
              <a:rPr lang="en-US" b="0" i="0" u="none" strike="noStrike">
                <a:solidFill>
                  <a:srgbClr val="000000"/>
                </a:solidFill>
                <a:effectLst/>
                <a:latin typeface="Poppins" pitchFamily="2" charset="77"/>
              </a:rPr>
              <a:t>The short clip, which was only available on YouTube, showed a number of instances in which men struggled with the conventional masculinity that Gillette itself had previously praised: the inability to express their feelings, sexual misconduct, and bullying of others. The movie then gives various illustrations of good masculinity, like speaking up for others, taking care of your family, etc.</a:t>
            </a:r>
          </a:p>
          <a:p>
            <a:pPr algn="l"/>
            <a:endParaRPr lang="en-US" b="0" i="0" u="none" strike="noStrike">
              <a:solidFill>
                <a:srgbClr val="000000"/>
              </a:solidFill>
              <a:effectLst/>
              <a:latin typeface="Poppins" pitchFamily="2" charset="77"/>
            </a:endParaRPr>
          </a:p>
          <a:p>
            <a:pPr algn="l"/>
            <a:r>
              <a:rPr lang="en-US" b="0" i="0" u="none" strike="noStrike">
                <a:solidFill>
                  <a:srgbClr val="000000"/>
                </a:solidFill>
                <a:effectLst/>
                <a:latin typeface="Poppins" pitchFamily="2" charset="77"/>
              </a:rPr>
              <a:t>this campaign was successful in addressing a topic that is both very present and hotly debated.</a:t>
            </a:r>
          </a:p>
          <a:p>
            <a:pPr algn="l"/>
            <a:r>
              <a:rPr lang="en-US" b="0" i="0" u="none" strike="noStrike">
                <a:solidFill>
                  <a:srgbClr val="000000"/>
                </a:solidFill>
                <a:effectLst/>
                <a:latin typeface="Poppins" pitchFamily="2" charset="77"/>
              </a:rPr>
              <a:t>It contrasted Gillette’s prior branding with its new one and demonstrated its readiness to adapt.</a:t>
            </a:r>
          </a:p>
          <a:p>
            <a:pPr algn="l"/>
            <a:r>
              <a:rPr lang="en-US" b="0" i="0" u="none" strike="noStrike">
                <a:solidFill>
                  <a:srgbClr val="000000"/>
                </a:solidFill>
                <a:effectLst/>
                <a:latin typeface="Poppins" pitchFamily="2" charset="77"/>
              </a:rPr>
              <a:t>At the same time, it was also highly divisive; some people found how males were represented in the short film insulting. This brought the brand even more, reach and mentions in the media.</a:t>
            </a:r>
          </a:p>
          <a:p>
            <a:pPr algn="l"/>
            <a:endParaRPr lang="en-US" b="0" i="0" u="none" strike="noStrike">
              <a:solidFill>
                <a:srgbClr val="000000"/>
              </a:solidFill>
              <a:effectLst/>
              <a:latin typeface="Poppins" pitchFamily="2" charset="77"/>
            </a:endParaRPr>
          </a:p>
          <a:p>
            <a:pPr algn="l"/>
            <a:endParaRPr lang="en-US" b="0" i="0" u="none" strike="noStrike">
              <a:solidFill>
                <a:srgbClr val="000000"/>
              </a:solidFill>
              <a:effectLst/>
              <a:latin typeface="Poppins" pitchFamily="2" charset="77"/>
            </a:endParaRPr>
          </a:p>
          <a:p>
            <a:pPr algn="l"/>
            <a:endParaRPr lang="vi-VN" b="0" i="0" u="none" strike="noStrike">
              <a:solidFill>
                <a:srgbClr val="000000"/>
              </a:solidFill>
              <a:effectLst/>
              <a:latin typeface="Poppins" pitchFamily="2" charset="77"/>
            </a:endParaRPr>
          </a:p>
          <a:p>
            <a:pPr algn="l"/>
            <a:endParaRPr lang="vi-VN" b="0" i="0" u="none" strike="noStrike">
              <a:solidFill>
                <a:srgbClr val="000000"/>
              </a:solidFill>
              <a:effectLst/>
              <a:latin typeface="Poppins" pitchFamily="2" charset="77"/>
            </a:endParaRPr>
          </a:p>
          <a:p>
            <a:pPr>
              <a:lnSpc>
                <a:spcPct val="100000"/>
              </a:lnSpc>
            </a:pPr>
            <a:r>
              <a:rPr lang="en-US" sz="1200" i="1">
                <a:solidFill>
                  <a:schemeClr val="tx1"/>
                </a:solidFill>
                <a:latin typeface="Constantia" panose="02030602050306030303" pitchFamily="18" charset="0"/>
              </a:rPr>
              <a:t>Empower participants</a:t>
            </a:r>
            <a:r>
              <a:rPr lang="en-US" sz="1200">
                <a:solidFill>
                  <a:schemeClr val="tx1"/>
                </a:solidFill>
                <a:latin typeface="Constantia" panose="02030602050306030303" pitchFamily="18" charset="0"/>
              </a:rPr>
              <a:t>. Social network users use their space and blogs to express themselves. Providing content or widgets to associate themselves with a brand may be appealing. </a:t>
            </a:r>
            <a:endParaRPr lang="en-US" sz="1200" i="1">
              <a:solidFill>
                <a:schemeClr val="tx1"/>
              </a:solidFill>
              <a:latin typeface="Constantia" panose="02030602050306030303" pitchFamily="18" charset="0"/>
            </a:endParaRPr>
          </a:p>
          <a:p>
            <a:pPr>
              <a:lnSpc>
                <a:spcPct val="100000"/>
              </a:lnSpc>
            </a:pPr>
            <a:r>
              <a:rPr lang="en-US" sz="1200" i="1">
                <a:solidFill>
                  <a:schemeClr val="tx1"/>
                </a:solidFill>
                <a:latin typeface="Constantia" panose="02030602050306030303" pitchFamily="18" charset="0"/>
              </a:rPr>
              <a:t>Identify online brand advocates</a:t>
            </a:r>
            <a:r>
              <a:rPr lang="en-US" sz="1200">
                <a:solidFill>
                  <a:schemeClr val="tx1"/>
                </a:solidFill>
                <a:latin typeface="Constantia" panose="02030602050306030303" pitchFamily="18" charset="0"/>
              </a:rPr>
              <a:t>. Use reputation management tools to identify influential social network members who are already brand advocates. Approach the most significant ones directly.</a:t>
            </a:r>
          </a:p>
          <a:p>
            <a:pPr>
              <a:lnSpc>
                <a:spcPct val="100000"/>
              </a:lnSpc>
            </a:pPr>
            <a:r>
              <a:rPr lang="en-US" sz="1200" i="1">
                <a:solidFill>
                  <a:schemeClr val="tx1"/>
                </a:solidFill>
                <a:latin typeface="Constantia" panose="02030602050306030303" pitchFamily="18" charset="0"/>
              </a:rPr>
              <a:t>The golden rule: behave like the best social networker </a:t>
            </a:r>
            <a:r>
              <a:rPr lang="en-US" sz="1200">
                <a:solidFill>
                  <a:schemeClr val="tx1"/>
                </a:solidFill>
                <a:latin typeface="Constantia" panose="02030602050306030303" pitchFamily="18" charset="0"/>
              </a:rPr>
              <a:t>through: </a:t>
            </a:r>
          </a:p>
          <a:p>
            <a:pPr marL="557213" lvl="1" indent="-214313">
              <a:lnSpc>
                <a:spcPct val="100000"/>
              </a:lnSpc>
              <a:buFont typeface="Arial" panose="020B0604020202020204" pitchFamily="34" charset="0"/>
              <a:buChar char="•"/>
            </a:pPr>
            <a:r>
              <a:rPr lang="en-US" sz="1200">
                <a:solidFill>
                  <a:schemeClr val="tx1"/>
                </a:solidFill>
                <a:latin typeface="Constantia" panose="02030602050306030303" pitchFamily="18" charset="0"/>
              </a:rPr>
              <a:t>being creative; </a:t>
            </a:r>
          </a:p>
          <a:p>
            <a:pPr marL="557213" lvl="1" indent="-214313">
              <a:lnSpc>
                <a:spcPct val="100000"/>
              </a:lnSpc>
              <a:buFont typeface="Arial" panose="020B0604020202020204" pitchFamily="34" charset="0"/>
              <a:buChar char="•"/>
            </a:pPr>
            <a:r>
              <a:rPr lang="en-US" sz="1200">
                <a:solidFill>
                  <a:schemeClr val="tx1"/>
                </a:solidFill>
                <a:latin typeface="Constantia" panose="02030602050306030303" pitchFamily="18" charset="0"/>
              </a:rPr>
              <a:t>being honest and courteous (ask permission); </a:t>
            </a:r>
          </a:p>
          <a:p>
            <a:pPr marL="557213" lvl="1" indent="-214313">
              <a:lnSpc>
                <a:spcPct val="100000"/>
              </a:lnSpc>
              <a:buFont typeface="Arial" panose="020B0604020202020204" pitchFamily="34" charset="0"/>
              <a:buChar char="•"/>
            </a:pPr>
            <a:r>
              <a:rPr lang="en-US" sz="1200">
                <a:solidFill>
                  <a:schemeClr val="tx1"/>
                </a:solidFill>
                <a:latin typeface="Constantia" panose="02030602050306030303" pitchFamily="18" charset="0"/>
              </a:rPr>
              <a:t>being individual; </a:t>
            </a:r>
          </a:p>
          <a:p>
            <a:pPr marL="557213" lvl="1" indent="-214313">
              <a:lnSpc>
                <a:spcPct val="100000"/>
              </a:lnSpc>
              <a:buFont typeface="Arial" panose="020B0604020202020204" pitchFamily="34" charset="0"/>
              <a:buChar char="•"/>
            </a:pPr>
            <a:r>
              <a:rPr lang="en-US" sz="1200">
                <a:solidFill>
                  <a:schemeClr val="tx1"/>
                </a:solidFill>
                <a:latin typeface="Constantia" panose="02030602050306030303" pitchFamily="18" charset="0"/>
              </a:rPr>
              <a:t>being conscious of the audience; </a:t>
            </a:r>
          </a:p>
          <a:p>
            <a:pPr marL="557213" lvl="1" indent="-214313">
              <a:lnSpc>
                <a:spcPct val="100000"/>
              </a:lnSpc>
              <a:buFont typeface="Arial" panose="020B0604020202020204" pitchFamily="34" charset="0"/>
              <a:buChar char="•"/>
            </a:pPr>
            <a:r>
              <a:rPr lang="en-US" sz="1200">
                <a:solidFill>
                  <a:schemeClr val="tx1"/>
                </a:solidFill>
                <a:latin typeface="Constantia" panose="02030602050306030303" pitchFamily="18" charset="0"/>
              </a:rPr>
              <a:t>updating regularly. </a:t>
            </a:r>
          </a:p>
          <a:p>
            <a:pPr algn="l"/>
            <a:endParaRPr lang="en-US" b="0" i="0" u="none" strike="noStrike">
              <a:solidFill>
                <a:srgbClr val="000000"/>
              </a:solidFill>
              <a:effectLst/>
              <a:latin typeface="Poppins" pitchFamily="2" charset="77"/>
            </a:endParaRPr>
          </a:p>
          <a:p>
            <a:endParaRPr lang="en-US"/>
          </a:p>
        </p:txBody>
      </p:sp>
      <p:sp>
        <p:nvSpPr>
          <p:cNvPr id="4" name="Slide Number Placeholder 3"/>
          <p:cNvSpPr>
            <a:spLocks noGrp="1"/>
          </p:cNvSpPr>
          <p:nvPr>
            <p:ph type="sldNum" sz="quarter" idx="5"/>
          </p:nvPr>
        </p:nvSpPr>
        <p:spPr/>
        <p:txBody>
          <a:bodyPr/>
          <a:lstStyle/>
          <a:p>
            <a:fld id="{8A801D42-DE93-484A-90FD-D5B68047637A}" type="slidenum">
              <a:t>41</a:t>
            </a:fld>
            <a:endParaRPr lang="en-US"/>
          </a:p>
        </p:txBody>
      </p:sp>
    </p:spTree>
    <p:extLst>
      <p:ext uri="{BB962C8B-B14F-4D97-AF65-F5344CB8AC3E}">
        <p14:creationId xmlns:p14="http://schemas.microsoft.com/office/powerpoint/2010/main" val="33967467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a:solidFill>
                <a:srgbClr val="8C007F"/>
              </a:solidFill>
              <a:effectLst/>
              <a:latin typeface="SabonMTPro"/>
            </a:endParaRPr>
          </a:p>
        </p:txBody>
      </p:sp>
      <p:sp>
        <p:nvSpPr>
          <p:cNvPr id="4" name="Slide Number Placeholder 3"/>
          <p:cNvSpPr>
            <a:spLocks noGrp="1"/>
          </p:cNvSpPr>
          <p:nvPr>
            <p:ph type="sldNum" sz="quarter" idx="5"/>
          </p:nvPr>
        </p:nvSpPr>
        <p:spPr/>
        <p:txBody>
          <a:bodyPr/>
          <a:lstStyle/>
          <a:p>
            <a:fld id="{8715E69B-47C2-AF45-B6F3-D8AB9D959D6C}" type="slidenum">
              <a:rPr lang="en-VN"/>
              <a:t>42</a:t>
            </a:fld>
            <a:endParaRPr lang="en-VN"/>
          </a:p>
        </p:txBody>
      </p:sp>
    </p:spTree>
    <p:extLst>
      <p:ext uri="{BB962C8B-B14F-4D97-AF65-F5344CB8AC3E}">
        <p14:creationId xmlns:p14="http://schemas.microsoft.com/office/powerpoint/2010/main" val="3866142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Note, in the United States and some European countries, the acronym SEM is sometimes used solely to describe paid search advertising. Confusing!</a:t>
            </a:r>
          </a:p>
          <a:p>
            <a:endParaRPr lang="en-VN"/>
          </a:p>
        </p:txBody>
      </p:sp>
      <p:sp>
        <p:nvSpPr>
          <p:cNvPr id="4" name="Slide Number Placeholder 3"/>
          <p:cNvSpPr>
            <a:spLocks noGrp="1"/>
          </p:cNvSpPr>
          <p:nvPr>
            <p:ph type="sldNum" sz="quarter" idx="5"/>
          </p:nvPr>
        </p:nvSpPr>
        <p:spPr/>
        <p:txBody>
          <a:bodyPr/>
          <a:lstStyle/>
          <a:p>
            <a:fld id="{8715E69B-47C2-AF45-B6F3-D8AB9D959D6C}" type="slidenum">
              <a:rPr lang="en-VN"/>
              <a:t>6</a:t>
            </a:fld>
            <a:endParaRPr lang="en-VN"/>
          </a:p>
        </p:txBody>
      </p:sp>
    </p:spTree>
    <p:extLst>
      <p:ext uri="{BB962C8B-B14F-4D97-AF65-F5344CB8AC3E}">
        <p14:creationId xmlns:p14="http://schemas.microsoft.com/office/powerpoint/2010/main" val="4231415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
              </a:rPr>
              <a:t>- </a:t>
            </a:r>
            <a:r>
              <a:rPr lang="en-US" sz="1200" dirty="0" err="1">
                <a:latin typeface=""/>
              </a:rPr>
              <a:t>Khái</a:t>
            </a:r>
            <a:r>
              <a:rPr lang="en-US" sz="1200" dirty="0">
                <a:latin typeface=""/>
              </a:rPr>
              <a:t> </a:t>
            </a:r>
            <a:r>
              <a:rPr lang="en-US" sz="1200" dirty="0" err="1">
                <a:latin typeface=""/>
              </a:rPr>
              <a:t>niệm</a:t>
            </a:r>
            <a:r>
              <a:rPr lang="en-US" sz="1200" dirty="0">
                <a:latin typeface=""/>
              </a:rPr>
              <a:t> SEO (</a:t>
            </a:r>
            <a:r>
              <a:rPr lang="vi-VN" sz="1200" b="0" i="0" dirty="0">
                <a:solidFill>
                  <a:srgbClr val="202124"/>
                </a:solidFill>
                <a:effectLst/>
                <a:latin typeface=""/>
              </a:rPr>
              <a:t>Search Engine Optimization): Tối ưu hóa công cụ tìm kiếm </a:t>
            </a:r>
            <a:r>
              <a:rPr lang="vi-VN" sz="1200" b="0" i="0" dirty="0">
                <a:solidFill>
                  <a:srgbClr val="040C28"/>
                </a:solidFill>
                <a:effectLst/>
                <a:latin typeface=""/>
              </a:rPr>
              <a:t>quá trình tăng chất lượng và lưu lượng truy cập website bằng cách tăng khả năng hiển thị của website hoặc webpage cho người dùng trên các máy truy tìm dữ liệu như Google, Bing, Yahoo,...</a:t>
            </a:r>
            <a:endParaRPr lang="en-US" sz="1200" dirty="0">
              <a:latin typeface=""/>
            </a:endParaRPr>
          </a:p>
          <a:p>
            <a:r>
              <a:rPr lang="en-US" sz="1200" dirty="0">
                <a:latin typeface=""/>
              </a:rPr>
              <a:t>- </a:t>
            </a:r>
            <a:r>
              <a:rPr lang="en-US" sz="1200" dirty="0" err="1">
                <a:latin typeface=""/>
              </a:rPr>
              <a:t>Các</a:t>
            </a:r>
            <a:r>
              <a:rPr lang="en-US" sz="1200" dirty="0">
                <a:latin typeface=""/>
              </a:rPr>
              <a:t> </a:t>
            </a:r>
            <a:r>
              <a:rPr lang="en-US" sz="1200" dirty="0" err="1">
                <a:latin typeface=""/>
              </a:rPr>
              <a:t>bước</a:t>
            </a:r>
            <a:r>
              <a:rPr lang="en-US" sz="1200" dirty="0">
                <a:latin typeface=""/>
              </a:rPr>
              <a:t> </a:t>
            </a:r>
            <a:r>
              <a:rPr lang="en-US" sz="1200" dirty="0" err="1">
                <a:latin typeface=""/>
              </a:rPr>
              <a:t>chính</a:t>
            </a:r>
            <a:r>
              <a:rPr lang="en-US" sz="1200" dirty="0">
                <a:latin typeface=""/>
              </a:rPr>
              <a:t> </a:t>
            </a:r>
            <a:r>
              <a:rPr lang="en-US" sz="1200" dirty="0" err="1">
                <a:latin typeface=""/>
              </a:rPr>
              <a:t>của</a:t>
            </a:r>
            <a:r>
              <a:rPr lang="en-US" sz="1200" dirty="0">
                <a:latin typeface=""/>
              </a:rPr>
              <a:t> </a:t>
            </a:r>
            <a:r>
              <a:rPr lang="en-US" sz="1200" dirty="0" err="1">
                <a:latin typeface=""/>
              </a:rPr>
              <a:t>quá</a:t>
            </a:r>
            <a:r>
              <a:rPr lang="en-US" sz="1200" dirty="0">
                <a:latin typeface=""/>
              </a:rPr>
              <a:t> </a:t>
            </a:r>
            <a:r>
              <a:rPr lang="en-US" sz="1200" dirty="0" err="1">
                <a:latin typeface=""/>
              </a:rPr>
              <a:t>trình</a:t>
            </a:r>
            <a:r>
              <a:rPr lang="en-US" sz="1200" dirty="0">
                <a:latin typeface=""/>
              </a:rPr>
              <a:t> SEO:</a:t>
            </a:r>
          </a:p>
          <a:p>
            <a:r>
              <a:rPr lang="en-US" sz="1200" dirty="0">
                <a:latin typeface=""/>
              </a:rPr>
              <a:t>+ Thu </a:t>
            </a:r>
            <a:r>
              <a:rPr lang="en-US" sz="1200" dirty="0" err="1">
                <a:latin typeface=""/>
              </a:rPr>
              <a:t>thập</a:t>
            </a:r>
            <a:r>
              <a:rPr lang="en-US" sz="1200" dirty="0">
                <a:latin typeface=""/>
              </a:rPr>
              <a:t> </a:t>
            </a:r>
            <a:r>
              <a:rPr lang="en-US" sz="1200" dirty="0" err="1">
                <a:latin typeface=""/>
              </a:rPr>
              <a:t>thông</a:t>
            </a:r>
            <a:r>
              <a:rPr lang="en-US" sz="1200" dirty="0">
                <a:latin typeface=""/>
              </a:rPr>
              <a:t> tin (crawling)</a:t>
            </a:r>
          </a:p>
          <a:p>
            <a:r>
              <a:rPr lang="en-US" sz="1200" dirty="0">
                <a:latin typeface=""/>
              </a:rPr>
              <a:t>+ </a:t>
            </a:r>
            <a:r>
              <a:rPr lang="en-US" sz="1200" dirty="0" err="1">
                <a:latin typeface=""/>
              </a:rPr>
              <a:t>Lập</a:t>
            </a:r>
            <a:r>
              <a:rPr lang="en-US" sz="1200" dirty="0">
                <a:latin typeface=""/>
              </a:rPr>
              <a:t> </a:t>
            </a:r>
            <a:r>
              <a:rPr lang="en-US" sz="1200" dirty="0" err="1">
                <a:latin typeface=""/>
              </a:rPr>
              <a:t>các</a:t>
            </a:r>
            <a:r>
              <a:rPr lang="en-US" sz="1200" dirty="0">
                <a:latin typeface=""/>
              </a:rPr>
              <a:t> </a:t>
            </a:r>
            <a:r>
              <a:rPr lang="en-US" sz="1200" dirty="0" err="1">
                <a:latin typeface=""/>
              </a:rPr>
              <a:t>chỉ</a:t>
            </a:r>
            <a:r>
              <a:rPr lang="en-US" sz="1200" dirty="0">
                <a:latin typeface=""/>
              </a:rPr>
              <a:t> </a:t>
            </a:r>
            <a:r>
              <a:rPr lang="en-US" sz="1200" dirty="0" err="1">
                <a:latin typeface=""/>
              </a:rPr>
              <a:t>mục</a:t>
            </a:r>
            <a:r>
              <a:rPr lang="en-US" sz="1200" dirty="0">
                <a:latin typeface=""/>
              </a:rPr>
              <a:t> (indexing)</a:t>
            </a:r>
          </a:p>
          <a:p>
            <a:r>
              <a:rPr lang="en-US" sz="1200" dirty="0">
                <a:latin typeface=""/>
              </a:rPr>
              <a:t>+ </a:t>
            </a:r>
            <a:r>
              <a:rPr lang="en-US" sz="1200" dirty="0" err="1">
                <a:latin typeface=""/>
              </a:rPr>
              <a:t>Đánh</a:t>
            </a:r>
            <a:r>
              <a:rPr lang="en-US" sz="1200" dirty="0">
                <a:latin typeface=""/>
              </a:rPr>
              <a:t> </a:t>
            </a:r>
            <a:r>
              <a:rPr lang="en-US" sz="1200" dirty="0" err="1">
                <a:latin typeface=""/>
              </a:rPr>
              <a:t>giá</a:t>
            </a:r>
            <a:r>
              <a:rPr lang="en-US" sz="1200" dirty="0">
                <a:latin typeface=""/>
              </a:rPr>
              <a:t> </a:t>
            </a:r>
            <a:r>
              <a:rPr lang="en-US" sz="1200" dirty="0" err="1">
                <a:latin typeface=""/>
              </a:rPr>
              <a:t>các</a:t>
            </a:r>
            <a:r>
              <a:rPr lang="en-US" sz="1200" dirty="0">
                <a:latin typeface=""/>
              </a:rPr>
              <a:t> </a:t>
            </a:r>
            <a:r>
              <a:rPr lang="en-US" sz="1200" dirty="0" err="1">
                <a:latin typeface=""/>
              </a:rPr>
              <a:t>điểm</a:t>
            </a:r>
            <a:r>
              <a:rPr lang="en-US" sz="1200" dirty="0">
                <a:latin typeface=""/>
              </a:rPr>
              <a:t> </a:t>
            </a:r>
            <a:r>
              <a:rPr lang="en-US" sz="1200" dirty="0" err="1">
                <a:latin typeface=""/>
              </a:rPr>
              <a:t>số</a:t>
            </a:r>
            <a:r>
              <a:rPr lang="en-US" sz="1200" dirty="0">
                <a:latin typeface=""/>
              </a:rPr>
              <a:t> ranking ( Ranking or scoring)</a:t>
            </a:r>
          </a:p>
          <a:p>
            <a:r>
              <a:rPr lang="en-US" sz="1200" dirty="0">
                <a:latin typeface=""/>
              </a:rPr>
              <a:t>+ </a:t>
            </a:r>
            <a:r>
              <a:rPr lang="en-US" sz="1200" dirty="0" err="1">
                <a:latin typeface=""/>
              </a:rPr>
              <a:t>Truy</a:t>
            </a:r>
            <a:r>
              <a:rPr lang="en-US" sz="1200" dirty="0">
                <a:latin typeface=""/>
              </a:rPr>
              <a:t> </a:t>
            </a:r>
            <a:r>
              <a:rPr lang="en-US" sz="1200" dirty="0" err="1">
                <a:latin typeface=""/>
              </a:rPr>
              <a:t>vấn</a:t>
            </a:r>
            <a:r>
              <a:rPr lang="en-US" sz="1200" dirty="0">
                <a:latin typeface=""/>
              </a:rPr>
              <a:t> </a:t>
            </a:r>
            <a:r>
              <a:rPr lang="en-US" sz="1200" dirty="0" err="1">
                <a:latin typeface=""/>
              </a:rPr>
              <a:t>và</a:t>
            </a:r>
            <a:r>
              <a:rPr lang="en-US" sz="1200" dirty="0">
                <a:latin typeface=""/>
              </a:rPr>
              <a:t> </a:t>
            </a:r>
            <a:r>
              <a:rPr lang="en-US" sz="1200" dirty="0" err="1">
                <a:latin typeface=""/>
              </a:rPr>
              <a:t>đánh</a:t>
            </a:r>
            <a:r>
              <a:rPr lang="en-US" sz="1200" dirty="0">
                <a:latin typeface=""/>
              </a:rPr>
              <a:t> </a:t>
            </a:r>
            <a:r>
              <a:rPr lang="en-US" sz="1200" dirty="0" err="1">
                <a:latin typeface=""/>
              </a:rPr>
              <a:t>giá</a:t>
            </a:r>
            <a:r>
              <a:rPr lang="en-US" sz="1200" dirty="0">
                <a:latin typeface=""/>
              </a:rPr>
              <a:t> </a:t>
            </a:r>
            <a:r>
              <a:rPr lang="en-US" sz="1200" dirty="0" err="1">
                <a:latin typeface=""/>
              </a:rPr>
              <a:t>kết</a:t>
            </a:r>
            <a:r>
              <a:rPr lang="en-US" sz="1200" dirty="0">
                <a:latin typeface=""/>
              </a:rPr>
              <a:t> </a:t>
            </a:r>
            <a:r>
              <a:rPr lang="en-US" sz="1200" dirty="0" err="1">
                <a:latin typeface=""/>
              </a:rPr>
              <a:t>quả</a:t>
            </a:r>
          </a:p>
          <a:p>
            <a:endParaRPr lang="en-US" sz="1200" dirty="0" err="1">
              <a:latin typeface=""/>
            </a:endParaRPr>
          </a:p>
          <a:p>
            <a:r>
              <a:rPr lang="en-US" sz="1800">
                <a:effectLst/>
                <a:latin typeface="SabonMTPro"/>
              </a:rPr>
              <a:t>At a top level, the two most important factors for good ranking positions in all the main search engines are: </a:t>
            </a:r>
            <a:endParaRPr lang="en-US"/>
          </a:p>
          <a:p>
            <a:r>
              <a:rPr lang="en-US" sz="1800">
                <a:solidFill>
                  <a:srgbClr val="8C007F"/>
                </a:solidFill>
                <a:effectLst/>
                <a:latin typeface="SabonMTPro"/>
              </a:rPr>
              <a:t>• </a:t>
            </a:r>
            <a:r>
              <a:rPr lang="en-US" sz="1800" b="1">
                <a:effectLst/>
                <a:latin typeface="SabonMTPro"/>
              </a:rPr>
              <a:t>Matching between web page copy and the key phrases searched. </a:t>
            </a:r>
            <a:r>
              <a:rPr lang="en-US" sz="1800">
                <a:effectLst/>
                <a:latin typeface="SabonMTPro"/>
              </a:rPr>
              <a:t>The main factors to opti- mise on are ‘related keywords used on page’, keyword formatting, keywords in anchor text and the document metadata including page title tags. The SEO process to improve results in this area is known as </a:t>
            </a:r>
            <a:r>
              <a:rPr lang="en-US" sz="1800" b="1">
                <a:solidFill>
                  <a:srgbClr val="007FFF"/>
                </a:solidFill>
                <a:effectLst/>
                <a:latin typeface="HelveticaNeueLTW1G"/>
              </a:rPr>
              <a:t>on-page optimisation</a:t>
            </a:r>
            <a:r>
              <a:rPr lang="en-US" sz="1800">
                <a:effectLst/>
                <a:latin typeface="SabonMTPro"/>
              </a:rPr>
              <a:t>. We will cover some of the details </a:t>
            </a:r>
            <a:endParaRPr lang="en-US"/>
          </a:p>
          <a:p>
            <a:r>
              <a:rPr lang="en-US" sz="1800">
                <a:solidFill>
                  <a:srgbClr val="8C007F"/>
                </a:solidFill>
                <a:effectLst/>
                <a:latin typeface="SabonMTPro"/>
              </a:rPr>
              <a:t>• </a:t>
            </a:r>
            <a:r>
              <a:rPr lang="en-US" sz="1800">
                <a:effectLst/>
                <a:latin typeface="SabonMTPro"/>
              </a:rPr>
              <a:t>of best practice for this process in a topic later in this section.</a:t>
            </a:r>
            <a:br>
              <a:rPr lang="en-US" sz="1800">
                <a:effectLst/>
                <a:latin typeface="SabonMTPro"/>
              </a:rPr>
            </a:br>
            <a:r>
              <a:rPr lang="en-US" sz="1800" b="1">
                <a:effectLst/>
                <a:latin typeface="SabonMTPro"/>
              </a:rPr>
              <a:t>Links into the page (inbound or </a:t>
            </a:r>
            <a:r>
              <a:rPr lang="en-US" sz="1800" b="1">
                <a:solidFill>
                  <a:srgbClr val="007FFF"/>
                </a:solidFill>
                <a:effectLst/>
                <a:latin typeface="HelveticaNeueLTW1G"/>
              </a:rPr>
              <a:t>backlinks</a:t>
            </a:r>
            <a:r>
              <a:rPr lang="en-US" sz="1800" b="1">
                <a:effectLst/>
                <a:latin typeface="SabonMTPro"/>
              </a:rPr>
              <a:t>). </a:t>
            </a:r>
            <a:r>
              <a:rPr lang="en-US" sz="1800">
                <a:effectLst/>
                <a:latin typeface="SabonMTPro"/>
              </a:rPr>
              <a:t>Google counts each link to a page from another page or another site as a vote for this page. So pages and sites with more exter- nal links from other sites will be ranked more highly. The quality of the link is also important, so if links are from a site with a good reputation and relevant context for the keyphrase, then this is more valuable. Internal links are also assessed in a similar way. Link quality tends to be higher for links with relevant anchor text from within a relevant article. The processes to improve this aspect of SEO are </a:t>
            </a:r>
            <a:r>
              <a:rPr lang="en-US" sz="1800" b="1">
                <a:solidFill>
                  <a:srgbClr val="007FFF"/>
                </a:solidFill>
                <a:effectLst/>
                <a:latin typeface="HelveticaNeueLTW1G"/>
              </a:rPr>
              <a:t>external link building </a:t>
            </a:r>
            <a:r>
              <a:rPr lang="en-US" sz="1800">
                <a:effectLst/>
                <a:latin typeface="SabonMTPro"/>
              </a:rPr>
              <a:t>and </a:t>
            </a:r>
            <a:r>
              <a:rPr lang="en-US" sz="1800" b="1">
                <a:solidFill>
                  <a:srgbClr val="007FFF"/>
                </a:solidFill>
                <a:effectLst/>
                <a:latin typeface="HelveticaNeueLTW1G"/>
              </a:rPr>
              <a:t>internal link architecture</a:t>
            </a:r>
            <a:r>
              <a:rPr lang="en-US" sz="1800">
                <a:effectLst/>
                <a:latin typeface="SabonMTPro"/>
              </a:rPr>
              <a:t>. To reduce the impact of webspam, search engines intro- duced </a:t>
            </a:r>
            <a:r>
              <a:rPr lang="en-US" sz="1800" b="1">
                <a:solidFill>
                  <a:srgbClr val="007FFF"/>
                </a:solidFill>
                <a:effectLst/>
                <a:latin typeface="HelveticaNeueLTW1G"/>
              </a:rPr>
              <a:t>nofollow tags</a:t>
            </a:r>
            <a:r>
              <a:rPr lang="en-US" sz="1800">
                <a:effectLst/>
                <a:latin typeface="SabonMTPro"/>
              </a:rPr>
              <a:t>, which means that links added to comments in blogs and social network updates have a limited impact, although it seems that many search spammers aren’t aware of this. </a:t>
            </a:r>
            <a:endParaRPr lang="en-US"/>
          </a:p>
          <a:p>
            <a:endParaRPr lang="en-US" sz="1200" dirty="0">
              <a:latin typeface=""/>
            </a:endParaRPr>
          </a:p>
          <a:p>
            <a:endParaRPr lang="en-VN"/>
          </a:p>
        </p:txBody>
      </p:sp>
      <p:sp>
        <p:nvSpPr>
          <p:cNvPr id="4" name="Slide Number Placeholder 3"/>
          <p:cNvSpPr>
            <a:spLocks noGrp="1"/>
          </p:cNvSpPr>
          <p:nvPr>
            <p:ph type="sldNum" sz="quarter" idx="5"/>
          </p:nvPr>
        </p:nvSpPr>
        <p:spPr/>
        <p:txBody>
          <a:bodyPr/>
          <a:lstStyle/>
          <a:p>
            <a:fld id="{8715E69B-47C2-AF45-B6F3-D8AB9D959D6C}" type="slidenum">
              <a:rPr lang="en-VN"/>
              <a:t>7</a:t>
            </a:fld>
            <a:endParaRPr lang="en-VN"/>
          </a:p>
        </p:txBody>
      </p:sp>
    </p:spTree>
    <p:extLst>
      <p:ext uri="{BB962C8B-B14F-4D97-AF65-F5344CB8AC3E}">
        <p14:creationId xmlns:p14="http://schemas.microsoft.com/office/powerpoint/2010/main" val="1557030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auto">
              <a:buFont typeface="Arial" panose="020B0604020202020204" pitchFamily="34" charset="0"/>
              <a:buChar char="•"/>
            </a:pPr>
            <a:r>
              <a:rPr lang="en-US" sz="1800" b="1">
                <a:solidFill>
                  <a:srgbClr val="8C007F"/>
                </a:solidFill>
                <a:effectLst/>
                <a:latin typeface="SabonMTPro"/>
              </a:rPr>
              <a:t>Significant traffic driver. </a:t>
            </a:r>
            <a:r>
              <a:rPr lang="en-US" sz="1800">
                <a:solidFill>
                  <a:srgbClr val="8C007F"/>
                </a:solidFill>
                <a:effectLst/>
                <a:latin typeface="SabonMTPro"/>
              </a:rPr>
              <a:t>Figure 9.1 showed that search marketing can attract a significant </a:t>
            </a:r>
          </a:p>
          <a:p>
            <a:pPr fontAlgn="auto">
              <a:buFont typeface="Arial" panose="020B0604020202020204" pitchFamily="34" charset="0"/>
              <a:buChar char="•"/>
            </a:pPr>
            <a:r>
              <a:rPr lang="en-US" sz="1800">
                <a:solidFill>
                  <a:srgbClr val="8C007F"/>
                </a:solidFill>
                <a:effectLst/>
                <a:latin typeface="SabonMTPro"/>
              </a:rPr>
              <a:t>proportion of visitors to the site </a:t>
            </a:r>
            <a:r>
              <a:rPr lang="en-US" sz="1800" i="1">
                <a:solidFill>
                  <a:srgbClr val="8C007F"/>
                </a:solidFill>
                <a:effectLst/>
                <a:latin typeface="SabonMTPro"/>
              </a:rPr>
              <a:t>if </a:t>
            </a:r>
            <a:r>
              <a:rPr lang="en-US" sz="1800">
                <a:solidFill>
                  <a:srgbClr val="8C007F"/>
                </a:solidFill>
                <a:effectLst/>
                <a:latin typeface="SabonMTPro"/>
              </a:rPr>
              <a:t>companies are successful in implementing it. </a:t>
            </a:r>
          </a:p>
          <a:p>
            <a:pPr fontAlgn="auto">
              <a:buFont typeface="Arial" panose="020B0604020202020204" pitchFamily="34" charset="0"/>
              <a:buChar char="•"/>
            </a:pPr>
            <a:r>
              <a:rPr lang="en-US" sz="1800" b="1">
                <a:solidFill>
                  <a:srgbClr val="8C007F"/>
                </a:solidFill>
                <a:effectLst/>
                <a:latin typeface="SabonMTPro"/>
              </a:rPr>
              <a:t>Highly targeted. </a:t>
            </a:r>
            <a:r>
              <a:rPr lang="en-US" sz="1800">
                <a:solidFill>
                  <a:srgbClr val="8C007F"/>
                </a:solidFill>
                <a:effectLst/>
                <a:latin typeface="SabonMTPro"/>
              </a:rPr>
              <a:t>Visitors are searching for particular products or services so will often have a high intent to purchase – they are qualified visitors. Registering with Google My Business enables businesses with a physical presence to gain visibility in Google Maps </a:t>
            </a:r>
          </a:p>
          <a:p>
            <a:pPr fontAlgn="auto">
              <a:buFont typeface="Arial" panose="020B0604020202020204" pitchFamily="34" charset="0"/>
              <a:buChar char="•"/>
            </a:pPr>
            <a:r>
              <a:rPr lang="en-US" sz="1800">
                <a:solidFill>
                  <a:srgbClr val="8C007F"/>
                </a:solidFill>
                <a:effectLst/>
                <a:latin typeface="SabonMTPro"/>
              </a:rPr>
              <a:t>SERPs features.</a:t>
            </a:r>
            <a:br>
              <a:rPr lang="en-US" sz="1800">
                <a:solidFill>
                  <a:srgbClr val="8C007F"/>
                </a:solidFill>
                <a:effectLst/>
                <a:latin typeface="SabonMTPro"/>
              </a:rPr>
            </a:br>
            <a:r>
              <a:rPr lang="en-US" sz="1800" b="1">
                <a:solidFill>
                  <a:srgbClr val="8C007F"/>
                </a:solidFill>
                <a:effectLst/>
                <a:latin typeface="SabonMTPro"/>
              </a:rPr>
              <a:t>Potentially low-cost visitors. </a:t>
            </a:r>
            <a:r>
              <a:rPr lang="en-US" sz="1800">
                <a:solidFill>
                  <a:srgbClr val="8C007F"/>
                </a:solidFill>
                <a:effectLst/>
                <a:latin typeface="SabonMTPro"/>
              </a:rPr>
              <a:t>There are no media costs for ad display or click-through. Costs arise solely from the optimisation process where in-house staff or agencies are paid </a:t>
            </a:r>
          </a:p>
          <a:p>
            <a:pPr fontAlgn="auto">
              <a:buFont typeface="Arial" panose="020B0604020202020204" pitchFamily="34" charset="0"/>
              <a:buChar char="•"/>
            </a:pPr>
            <a:r>
              <a:rPr lang="en-US" sz="1800">
                <a:solidFill>
                  <a:srgbClr val="8C007F"/>
                </a:solidFill>
                <a:effectLst/>
                <a:latin typeface="SabonMTPro"/>
              </a:rPr>
              <a:t>to improve positions in the search results.</a:t>
            </a:r>
            <a:br>
              <a:rPr lang="en-US" sz="1800">
                <a:solidFill>
                  <a:srgbClr val="8C007F"/>
                </a:solidFill>
                <a:effectLst/>
                <a:latin typeface="SabonMTPro"/>
              </a:rPr>
            </a:br>
            <a:r>
              <a:rPr lang="en-US" sz="1800" b="1">
                <a:solidFill>
                  <a:srgbClr val="8C007F"/>
                </a:solidFill>
                <a:effectLst/>
                <a:latin typeface="SabonMTPro"/>
              </a:rPr>
              <a:t>Dynamic. </a:t>
            </a:r>
            <a:r>
              <a:rPr lang="en-US" sz="1800">
                <a:solidFill>
                  <a:srgbClr val="8C007F"/>
                </a:solidFill>
                <a:effectLst/>
                <a:latin typeface="SabonMTPro"/>
              </a:rPr>
              <a:t>The search engine robots will crawl the home page of popular sites daily, so new content is included relatively quickly for the most popular pages of a site (less so for deep links). </a:t>
            </a:r>
          </a:p>
          <a:p>
            <a:pPr fontAlgn="auto">
              <a:buFont typeface="Arial" panose="020B0604020202020204" pitchFamily="34" charset="0"/>
              <a:buChar char="•"/>
            </a:pPr>
            <a:endParaRPr lang="en-US" sz="1800">
              <a:solidFill>
                <a:srgbClr val="8C007F"/>
              </a:solidFill>
              <a:effectLst/>
              <a:latin typeface="SabonMTPro"/>
            </a:endParaRPr>
          </a:p>
          <a:p>
            <a:pPr fontAlgn="auto">
              <a:buFont typeface="Arial" panose="020B0604020202020204" pitchFamily="34" charset="0"/>
              <a:buChar char="•"/>
            </a:pPr>
            <a:r>
              <a:rPr lang="en-US" sz="1800" b="1">
                <a:solidFill>
                  <a:srgbClr val="8C007F"/>
                </a:solidFill>
                <a:effectLst/>
                <a:latin typeface="SabonMTPro"/>
              </a:rPr>
              <a:t>Lack of predictability. </a:t>
            </a:r>
            <a:r>
              <a:rPr lang="en-US" sz="1800">
                <a:solidFill>
                  <a:srgbClr val="8C007F"/>
                </a:solidFill>
                <a:effectLst/>
                <a:latin typeface="SabonMTPro"/>
              </a:rPr>
              <a:t>Compared with other media, SEO is very unreliable in terms of the return on investment – it is difficult to predict results for a given investment and is </a:t>
            </a:r>
          </a:p>
          <a:p>
            <a:pPr fontAlgn="auto">
              <a:buFont typeface="Arial" panose="020B0604020202020204" pitchFamily="34" charset="0"/>
              <a:buChar char="•"/>
            </a:pPr>
            <a:r>
              <a:rPr lang="en-US" sz="1800">
                <a:solidFill>
                  <a:srgbClr val="8C007F"/>
                </a:solidFill>
                <a:effectLst/>
                <a:latin typeface="SabonMTPro"/>
              </a:rPr>
              <a:t>highly competitive.</a:t>
            </a:r>
            <a:br>
              <a:rPr lang="en-US" sz="1800">
                <a:solidFill>
                  <a:srgbClr val="8C007F"/>
                </a:solidFill>
                <a:effectLst/>
                <a:latin typeface="SabonMTPro"/>
              </a:rPr>
            </a:br>
            <a:r>
              <a:rPr lang="en-US" sz="1800" b="1">
                <a:solidFill>
                  <a:srgbClr val="8C007F"/>
                </a:solidFill>
                <a:effectLst/>
                <a:latin typeface="SabonMTPro"/>
              </a:rPr>
              <a:t>Time for results to be implemented. </a:t>
            </a:r>
            <a:r>
              <a:rPr lang="en-US" sz="1800">
                <a:solidFill>
                  <a:srgbClr val="8C007F"/>
                </a:solidFill>
                <a:effectLst/>
                <a:latin typeface="SabonMTPro"/>
              </a:rPr>
              <a:t>The results from SEO may take months to be </a:t>
            </a:r>
          </a:p>
          <a:p>
            <a:pPr fontAlgn="auto">
              <a:buFont typeface="Arial" panose="020B0604020202020204" pitchFamily="34" charset="0"/>
              <a:buChar char="•"/>
            </a:pPr>
            <a:r>
              <a:rPr lang="en-US" sz="1800">
                <a:solidFill>
                  <a:srgbClr val="8C007F"/>
                </a:solidFill>
                <a:effectLst/>
                <a:latin typeface="SabonMTPro"/>
              </a:rPr>
              <a:t>achieved, especially for new sites.</a:t>
            </a:r>
            <a:br>
              <a:rPr lang="en-US" sz="1800">
                <a:solidFill>
                  <a:srgbClr val="8C007F"/>
                </a:solidFill>
                <a:effectLst/>
                <a:latin typeface="SabonMTPro"/>
              </a:rPr>
            </a:br>
            <a:r>
              <a:rPr lang="en-US" sz="1800" b="1">
                <a:solidFill>
                  <a:srgbClr val="8C007F"/>
                </a:solidFill>
                <a:effectLst/>
                <a:latin typeface="SabonMTPro"/>
              </a:rPr>
              <a:t>Complexity and dynamic nature. </a:t>
            </a:r>
            <a:r>
              <a:rPr lang="en-US" sz="1800">
                <a:solidFill>
                  <a:srgbClr val="8C007F"/>
                </a:solidFill>
                <a:effectLst/>
                <a:latin typeface="SabonMTPro"/>
              </a:rPr>
              <a:t>The search engines take hundreds of factors into account, yet the relative weightings are not published, so there is not a direct correlation between marketing action and results – ‘it is more of an art than a science’. Furthermore, </a:t>
            </a:r>
          </a:p>
          <a:p>
            <a:pPr fontAlgn="auto">
              <a:buFont typeface="Arial" panose="020B0604020202020204" pitchFamily="34" charset="0"/>
              <a:buChar char="•"/>
            </a:pPr>
            <a:r>
              <a:rPr lang="en-US" sz="1800">
                <a:solidFill>
                  <a:srgbClr val="8C007F"/>
                </a:solidFill>
                <a:effectLst/>
                <a:latin typeface="SabonMTPro"/>
              </a:rPr>
              <a:t>the ranking factors change through time.</a:t>
            </a:r>
            <a:br>
              <a:rPr lang="en-US" sz="1800">
                <a:solidFill>
                  <a:srgbClr val="8C007F"/>
                </a:solidFill>
                <a:effectLst/>
                <a:latin typeface="SabonMTPro"/>
              </a:rPr>
            </a:br>
            <a:r>
              <a:rPr lang="en-US" sz="1800" b="1">
                <a:solidFill>
                  <a:srgbClr val="8C007F"/>
                </a:solidFill>
                <a:effectLst/>
                <a:latin typeface="SabonMTPro"/>
              </a:rPr>
              <a:t>Ongoing investment. </a:t>
            </a:r>
            <a:r>
              <a:rPr lang="en-US" sz="1800">
                <a:solidFill>
                  <a:srgbClr val="8C007F"/>
                </a:solidFill>
                <a:effectLst/>
                <a:latin typeface="SabonMTPro"/>
              </a:rPr>
              <a:t>Investment is needed to continue to develop new content and gener- </a:t>
            </a:r>
          </a:p>
          <a:p>
            <a:pPr fontAlgn="auto">
              <a:buFont typeface="Arial" panose="020B0604020202020204" pitchFamily="34" charset="0"/>
              <a:buChar char="•"/>
            </a:pPr>
            <a:r>
              <a:rPr lang="en-US" sz="1800">
                <a:solidFill>
                  <a:srgbClr val="8C007F"/>
                </a:solidFill>
                <a:effectLst/>
                <a:latin typeface="SabonMTPro"/>
              </a:rPr>
              <a:t>ate new links.</a:t>
            </a:r>
            <a:br>
              <a:rPr lang="en-US" sz="1800">
                <a:solidFill>
                  <a:srgbClr val="8C007F"/>
                </a:solidFill>
                <a:effectLst/>
                <a:latin typeface="SabonMTPro"/>
              </a:rPr>
            </a:br>
            <a:r>
              <a:rPr lang="en-US" sz="1800" b="1">
                <a:solidFill>
                  <a:srgbClr val="8C007F"/>
                </a:solidFill>
                <a:effectLst/>
                <a:latin typeface="SabonMTPro"/>
              </a:rPr>
              <a:t>Poor for developing awareness in comparison with other media channels. </a:t>
            </a:r>
            <a:r>
              <a:rPr lang="en-US" sz="1800">
                <a:solidFill>
                  <a:srgbClr val="8C007F"/>
                </a:solidFill>
                <a:effectLst/>
                <a:latin typeface="SabonMTPro"/>
              </a:rPr>
              <a:t>Searchers already have to be familiar with a brand or service to find it. However, it offers the opportunity for less well-known brands to ‘punch above their weight’ and to develop awareness following click-through. </a:t>
            </a:r>
          </a:p>
          <a:p>
            <a:pPr fontAlgn="auto">
              <a:buFont typeface="Arial" panose="020B0604020202020204" pitchFamily="34" charset="0"/>
              <a:buChar char="•"/>
            </a:pPr>
            <a:endParaRPr lang="en-US" sz="1800">
              <a:solidFill>
                <a:srgbClr val="8C007F"/>
              </a:solidFill>
              <a:effectLst/>
              <a:latin typeface="SabonMTPro"/>
            </a:endParaRPr>
          </a:p>
          <a:p>
            <a:endParaRPr lang="en-VN"/>
          </a:p>
        </p:txBody>
      </p:sp>
      <p:sp>
        <p:nvSpPr>
          <p:cNvPr id="4" name="Slide Number Placeholder 3"/>
          <p:cNvSpPr>
            <a:spLocks noGrp="1"/>
          </p:cNvSpPr>
          <p:nvPr>
            <p:ph type="sldNum" sz="quarter" idx="5"/>
          </p:nvPr>
        </p:nvSpPr>
        <p:spPr/>
        <p:txBody>
          <a:bodyPr/>
          <a:lstStyle/>
          <a:p>
            <a:fld id="{8715E69B-47C2-AF45-B6F3-D8AB9D959D6C}" type="slidenum">
              <a:rPr lang="en-VN"/>
              <a:t>8</a:t>
            </a:fld>
            <a:endParaRPr lang="en-VN"/>
          </a:p>
        </p:txBody>
      </p:sp>
    </p:spTree>
    <p:extLst>
      <p:ext uri="{BB962C8B-B14F-4D97-AF65-F5344CB8AC3E}">
        <p14:creationId xmlns:p14="http://schemas.microsoft.com/office/powerpoint/2010/main" val="2009588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effectLst/>
                <a:latin typeface="SabonMTPro"/>
              </a:rPr>
              <a:t>When a new site is launched, its pages need to be crawled for it to be included within the search engine index and potentially get visibility. Google advises new sites should be reg- istered by submitting new and updated URLs to verify site ownership on Search Console. Most existing companies and startups will be included automatically in the search index since the search engine robots will follow links from other sites that link to them and do not require submission services. New sites should seek to gain relevant backlinks to boost their authority in Google’s eyes. Google has allegedly placed new sites in a review status sometimes referred to as the </a:t>
            </a:r>
            <a:r>
              <a:rPr lang="en-US" sz="1800" i="1">
                <a:effectLst/>
                <a:latin typeface="SabonMTPro"/>
              </a:rPr>
              <a:t>Google sandbox effect. </a:t>
            </a:r>
            <a:r>
              <a:rPr lang="en-US" sz="1800">
                <a:effectLst/>
                <a:latin typeface="SabonMTPro"/>
              </a:rPr>
              <a:t>However, Google search engineers deny the existence of this and explain it is a natural artefact produced by new sites having limited links from other sites, history and thus reputation. However, it is important to remember this constraint when creating startup companies or separate unlinked microsites for a cam- paign since you may have to rely on paid search to gain SERPs visibility. </a:t>
            </a:r>
            <a:endParaRPr lang="en-US" sz="2800"/>
          </a:p>
          <a:p>
            <a:r>
              <a:rPr lang="en-US" sz="1800">
                <a:effectLst/>
                <a:latin typeface="SabonMTPro"/>
              </a:rPr>
              <a:t>It is useful for business owners with a physical presence to register with Google My Business so their business may be displayed prominently in a Google Maps SERPs feature. Local search engine optimisation involves increasing visibility for geographically constrained searches by improving the quality of images, product listings, reviews and backlinks for retail locations. </a:t>
            </a:r>
            <a:endParaRPr lang="en-US" sz="2800"/>
          </a:p>
          <a:p>
            <a:r>
              <a:rPr lang="en-US" sz="1800" b="1">
                <a:effectLst/>
                <a:latin typeface="HelveticaNeueLTW1G"/>
              </a:rPr>
              <a:t>2 Index inclusion </a:t>
            </a:r>
            <a:endParaRPr lang="en-US" sz="2800"/>
          </a:p>
          <a:p>
            <a:r>
              <a:rPr lang="en-US" sz="1800">
                <a:effectLst/>
                <a:latin typeface="SabonMTPro"/>
              </a:rPr>
              <a:t>Although a search engine robot may visit the home page of a site, it will not necessarily crawl all pages or assign them equal weight in terms or relevance. So, when auditing sites as part of an SEO initiative, SEO agencies will check how many pages are included within the search engine index for different search engines. This is known as </a:t>
            </a:r>
            <a:r>
              <a:rPr lang="en-US" sz="1800" b="1">
                <a:solidFill>
                  <a:srgbClr val="007FFF"/>
                </a:solidFill>
                <a:effectLst/>
                <a:latin typeface="HelveticaNeueLTW1G"/>
              </a:rPr>
              <a:t>index inclusion</a:t>
            </a:r>
            <a:r>
              <a:rPr lang="en-US" sz="1800">
                <a:effectLst/>
                <a:latin typeface="SabonMTPro"/>
              </a:rPr>
              <a:t>. </a:t>
            </a:r>
            <a:endParaRPr lang="en-US" sz="2800"/>
          </a:p>
          <a:p>
            <a:r>
              <a:rPr lang="en-US" sz="1800">
                <a:effectLst/>
                <a:latin typeface="SabonMTPro"/>
              </a:rPr>
              <a:t>Among the potential reasons for not gaining complete index inclusion are: </a:t>
            </a:r>
            <a:endParaRPr lang="en-US" sz="2800"/>
          </a:p>
          <a:p>
            <a:r>
              <a:rPr lang="en-US" sz="1800">
                <a:solidFill>
                  <a:srgbClr val="8C007F"/>
                </a:solidFill>
                <a:effectLst/>
                <a:latin typeface="SabonMTPro"/>
              </a:rPr>
              <a:t>• </a:t>
            </a:r>
            <a:r>
              <a:rPr lang="en-US" sz="1800">
                <a:effectLst/>
                <a:latin typeface="SabonMTPro"/>
              </a:rPr>
              <a:t>Technical reasons why the search robots do not crawl all the pages, such as the use of </a:t>
            </a:r>
            <a:r>
              <a:rPr lang="en-US" sz="1800">
                <a:solidFill>
                  <a:srgbClr val="8C007F"/>
                </a:solidFill>
                <a:effectLst/>
                <a:latin typeface="SabonMTPro"/>
              </a:rPr>
              <a:t>• </a:t>
            </a:r>
            <a:r>
              <a:rPr lang="en-US" sz="1800">
                <a:effectLst/>
                <a:latin typeface="SabonMTPro"/>
              </a:rPr>
              <a:t>SEO-unfriendly content management systems with complex URLs. </a:t>
            </a:r>
            <a:endParaRPr lang="en-US" sz="2800"/>
          </a:p>
          <a:p>
            <a:r>
              <a:rPr lang="en-US" sz="1800">
                <a:effectLst/>
                <a:latin typeface="SabonMTPro"/>
              </a:rPr>
              <a:t>Pages identified as webspam or of less importance, or considered to be </a:t>
            </a:r>
            <a:r>
              <a:rPr lang="en-US" sz="1800" b="1">
                <a:solidFill>
                  <a:srgbClr val="007FFF"/>
                </a:solidFill>
                <a:effectLst/>
                <a:latin typeface="HelveticaNeueLTW1G"/>
              </a:rPr>
              <a:t>duplicate content</a:t>
            </a:r>
            <a:r>
              <a:rPr lang="en-US" sz="1800">
                <a:effectLst/>
                <a:latin typeface="SabonMTPro"/>
              </a:rPr>
              <a:t>, which are then contained in what used to be known as the supplemental index in Google and don’t rank so highly. In these cases, it is sometimes best to use a specific ‘canonical’ meta tag, which tells the search engine which is the primary page. If you are a multina- tional company with different content sites for different countries, then it can be chal- lenging to deliver the relevant content for local audiences, with use of regional domains tending to work best, but there are specialist techniques such as hreflang code markup, which can be used to tell Google which country and language a page is intended for. </a:t>
            </a:r>
            <a:endParaRPr lang="en-US" sz="2800"/>
          </a:p>
          <a:p>
            <a:r>
              <a:rPr lang="en-US" sz="1800">
                <a:effectLst/>
                <a:latin typeface="SabonMTPro"/>
              </a:rPr>
              <a:t>Companies can check the index inclusion by means of: </a:t>
            </a:r>
            <a:endParaRPr lang="en-US" sz="2800"/>
          </a:p>
          <a:p>
            <a:pPr fontAlgn="auto">
              <a:buFont typeface="Arial" panose="020B0604020202020204" pitchFamily="34" charset="0"/>
              <a:buChar char="•"/>
            </a:pPr>
            <a:r>
              <a:rPr lang="en-US" sz="1800">
                <a:solidFill>
                  <a:srgbClr val="8C007F"/>
                </a:solidFill>
                <a:effectLst/>
                <a:latin typeface="SabonMTPro"/>
              </a:rPr>
              <a:t>using web analytics referrer information to find out which search engines a site’s visitors </a:t>
            </a:r>
          </a:p>
          <a:p>
            <a:pPr fontAlgn="auto">
              <a:buFont typeface="Arial" panose="020B0604020202020204" pitchFamily="34" charset="0"/>
              <a:buChar char="•"/>
            </a:pPr>
            <a:r>
              <a:rPr lang="en-US" sz="1800">
                <a:solidFill>
                  <a:srgbClr val="8C007F"/>
                </a:solidFill>
                <a:effectLst/>
                <a:latin typeface="SabonMTPro"/>
              </a:rPr>
              <a:t>originate from, and the most popular landing pages; </a:t>
            </a:r>
          </a:p>
          <a:p>
            <a:pPr fontAlgn="auto">
              <a:buFont typeface="Arial" panose="020B0604020202020204" pitchFamily="34" charset="0"/>
              <a:buChar char="•"/>
            </a:pPr>
            <a:r>
              <a:rPr lang="en-US" sz="1800">
                <a:solidFill>
                  <a:srgbClr val="8C007F"/>
                </a:solidFill>
                <a:effectLst/>
                <a:latin typeface="SabonMTPro"/>
              </a:rPr>
              <a:t>checking the number of pages that have been successfully indexed on a site – for example, in Google the search ‘</a:t>
            </a:r>
            <a:r>
              <a:rPr lang="en-US" sz="1800">
                <a:solidFill>
                  <a:srgbClr val="8C007F"/>
                </a:solidFill>
                <a:effectLst/>
                <a:latin typeface="HelveticaNeueLTW1G"/>
              </a:rPr>
              <a:t>inurl:www.smartinsights.com</a:t>
            </a:r>
            <a:r>
              <a:rPr lang="en-US" sz="1800">
                <a:solidFill>
                  <a:srgbClr val="8C007F"/>
                </a:solidFill>
                <a:effectLst/>
                <a:latin typeface="SabonMTPro"/>
              </a:rPr>
              <a:t>’ or ‘</a:t>
            </a:r>
            <a:r>
              <a:rPr lang="en-US" sz="1800">
                <a:solidFill>
                  <a:srgbClr val="8C007F"/>
                </a:solidFill>
                <a:effectLst/>
                <a:latin typeface="HelveticaNeueLTW1G"/>
              </a:rPr>
              <a:t>site:www.smartinsights.com</a:t>
            </a:r>
            <a:r>
              <a:rPr lang="en-US" sz="1800">
                <a:solidFill>
                  <a:srgbClr val="8C007F"/>
                </a:solidFill>
                <a:effectLst/>
                <a:latin typeface="SabonMTPro"/>
              </a:rPr>
              <a:t>’ lists all the pages of Dave’s site indexed by Google and gives the total number in the top-right </a:t>
            </a:r>
          </a:p>
          <a:p>
            <a:pPr fontAlgn="auto">
              <a:buFont typeface="Arial" panose="020B0604020202020204" pitchFamily="34" charset="0"/>
              <a:buChar char="•"/>
            </a:pPr>
            <a:r>
              <a:rPr lang="en-US" sz="1800">
                <a:solidFill>
                  <a:srgbClr val="8C007F"/>
                </a:solidFill>
                <a:effectLst/>
                <a:latin typeface="SabonMTPro"/>
              </a:rPr>
              <a:t>of the SERPs;</a:t>
            </a:r>
            <a:br>
              <a:rPr lang="en-US" sz="1800">
                <a:solidFill>
                  <a:srgbClr val="8C007F"/>
                </a:solidFill>
                <a:effectLst/>
                <a:latin typeface="SabonMTPro"/>
              </a:rPr>
            </a:br>
            <a:r>
              <a:rPr lang="en-US" sz="1800">
                <a:solidFill>
                  <a:srgbClr val="8C007F"/>
                </a:solidFill>
                <a:effectLst/>
                <a:latin typeface="SabonMTPro"/>
              </a:rPr>
              <a:t>using Google Search Console – a free service that site owners can register with that shows pages indexed and potential webspam problems, such as the penalties that may result in reduced search rankings (described in Digital marketing insight 9.2). </a:t>
            </a:r>
          </a:p>
        </p:txBody>
      </p:sp>
      <p:sp>
        <p:nvSpPr>
          <p:cNvPr id="4" name="Slide Number Placeholder 3"/>
          <p:cNvSpPr>
            <a:spLocks noGrp="1"/>
          </p:cNvSpPr>
          <p:nvPr>
            <p:ph type="sldNum" sz="quarter" idx="5"/>
          </p:nvPr>
        </p:nvSpPr>
        <p:spPr/>
        <p:txBody>
          <a:bodyPr/>
          <a:lstStyle/>
          <a:p>
            <a:fld id="{8715E69B-47C2-AF45-B6F3-D8AB9D959D6C}" type="slidenum">
              <a:rPr lang="en-VN"/>
              <a:t>9</a:t>
            </a:fld>
            <a:endParaRPr lang="en-VN"/>
          </a:p>
        </p:txBody>
      </p:sp>
    </p:spTree>
    <p:extLst>
      <p:ext uri="{BB962C8B-B14F-4D97-AF65-F5344CB8AC3E}">
        <p14:creationId xmlns:p14="http://schemas.microsoft.com/office/powerpoint/2010/main" val="18896912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dirty="0">
                <a:solidFill>
                  <a:srgbClr val="202124"/>
                </a:solidFill>
                <a:effectLst/>
                <a:latin typeface=""/>
              </a:rPr>
              <a:t>PPC là tên viết tắt của “Pay Per Click”, nghĩa là </a:t>
            </a:r>
            <a:r>
              <a:rPr lang="vi-VN" sz="1200" b="0" i="0" dirty="0">
                <a:solidFill>
                  <a:srgbClr val="040C28"/>
                </a:solidFill>
                <a:effectLst/>
                <a:latin typeface=""/>
              </a:rPr>
              <a:t>quảng cáo trên công cụ tìm kiếm có tính phí cho mỗi lượt click</a:t>
            </a:r>
            <a:r>
              <a:rPr lang="vi-VN" sz="1200" b="0" i="0" dirty="0">
                <a:solidFill>
                  <a:srgbClr val="202124"/>
                </a:solidFill>
                <a:effectLst/>
                <a:latin typeface=""/>
              </a:rPr>
              <a:t>. PPC là một hình thức của SEM và cũng là một phần trong Google Adwords. </a:t>
            </a:r>
          </a:p>
          <a:p>
            <a:r>
              <a:rPr lang="vi-VN" sz="1200" dirty="0">
                <a:solidFill>
                  <a:srgbClr val="202124"/>
                </a:solidFill>
                <a:latin typeface=""/>
              </a:rPr>
              <a:t>=&gt; </a:t>
            </a:r>
            <a:r>
              <a:rPr lang="vi-VN" sz="1200" b="0" i="0" dirty="0">
                <a:solidFill>
                  <a:srgbClr val="202124"/>
                </a:solidFill>
                <a:effectLst/>
                <a:latin typeface=""/>
              </a:rPr>
              <a:t>PPC sẽ giúp website của bạn xuất hiện ở vị trí đầu tiên trên trang kết quả tìm kiếm</a:t>
            </a:r>
            <a:endParaRPr lang="en-US" sz="1200" dirty="0">
              <a:latin typeface=""/>
            </a:endParaRPr>
          </a:p>
          <a:p>
            <a:endParaRPr lang="en-VN"/>
          </a:p>
        </p:txBody>
      </p:sp>
      <p:sp>
        <p:nvSpPr>
          <p:cNvPr id="4" name="Slide Number Placeholder 3"/>
          <p:cNvSpPr>
            <a:spLocks noGrp="1"/>
          </p:cNvSpPr>
          <p:nvPr>
            <p:ph type="sldNum" sz="quarter" idx="5"/>
          </p:nvPr>
        </p:nvSpPr>
        <p:spPr/>
        <p:txBody>
          <a:bodyPr/>
          <a:lstStyle/>
          <a:p>
            <a:fld id="{8715E69B-47C2-AF45-B6F3-D8AB9D959D6C}" type="slidenum">
              <a:rPr lang="en-VN"/>
              <a:t>10</a:t>
            </a:fld>
            <a:endParaRPr lang="en-VN"/>
          </a:p>
        </p:txBody>
      </p:sp>
    </p:spTree>
    <p:extLst>
      <p:ext uri="{BB962C8B-B14F-4D97-AF65-F5344CB8AC3E}">
        <p14:creationId xmlns:p14="http://schemas.microsoft.com/office/powerpoint/2010/main" val="26399919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a:solidFill>
                  <a:srgbClr val="8C007F"/>
                </a:solidFill>
                <a:effectLst/>
                <a:latin typeface="SabonMTPro"/>
              </a:rPr>
              <a:t>• </a:t>
            </a:r>
            <a:endParaRPr lang="en-US" sz="2800"/>
          </a:p>
          <a:p>
            <a:r>
              <a:rPr lang="en-US" sz="1800">
                <a:solidFill>
                  <a:srgbClr val="8C007F"/>
                </a:solidFill>
                <a:effectLst/>
                <a:latin typeface="SabonMTPro"/>
              </a:rPr>
              <a:t>• • </a:t>
            </a:r>
            <a:endParaRPr lang="en-US" sz="2800"/>
          </a:p>
          <a:p>
            <a:r>
              <a:rPr lang="en-US" sz="1800">
                <a:solidFill>
                  <a:srgbClr val="8C007F"/>
                </a:solidFill>
                <a:effectLst/>
                <a:latin typeface="SabonMTPro"/>
              </a:rPr>
              <a:t>• • </a:t>
            </a:r>
            <a:endParaRPr lang="en-US" sz="2800"/>
          </a:p>
          <a:p>
            <a:r>
              <a:rPr lang="en-US" sz="1800">
                <a:solidFill>
                  <a:srgbClr val="8C007F"/>
                </a:solidFill>
                <a:effectLst/>
                <a:latin typeface="SabonMTPro"/>
              </a:rPr>
              <a:t>• • </a:t>
            </a:r>
            <a:endParaRPr lang="en-US" sz="2800"/>
          </a:p>
          <a:p>
            <a:r>
              <a:rPr lang="en-US" sz="1800">
                <a:solidFill>
                  <a:srgbClr val="8C007F"/>
                </a:solidFill>
                <a:effectLst/>
                <a:latin typeface="SabonMTPro"/>
              </a:rPr>
              <a:t>• • </a:t>
            </a:r>
            <a:endParaRPr lang="en-US" sz="2800"/>
          </a:p>
          <a:p>
            <a:r>
              <a:rPr lang="en-US" sz="1800" b="1">
                <a:effectLst/>
                <a:latin typeface="SabonMTPro"/>
              </a:rPr>
              <a:t>The advertiser is not paying for the ad to be displayed. </a:t>
            </a:r>
            <a:r>
              <a:rPr lang="en-US" sz="1800">
                <a:effectLst/>
                <a:latin typeface="SabonMTPro"/>
              </a:rPr>
              <a:t>As we explained at the start of Chapter 8, wastage is much lower with paid search compared to traditional advertising. Cost is only incurred when an ad is clicked on and a visitor is directed to the advertiser’s website. Hence it’s a cost-per-click (CPC) model! However, there are increasingly options for paid search marketing using other techniques – Google also offers CPM (site target- ing) options on the </a:t>
            </a:r>
            <a:r>
              <a:rPr lang="en-US" sz="1800" b="1">
                <a:solidFill>
                  <a:srgbClr val="007FFF"/>
                </a:solidFill>
                <a:effectLst/>
                <a:latin typeface="HelveticaNeueLTW1G"/>
              </a:rPr>
              <a:t>Google Display Network (GDN)</a:t>
            </a:r>
            <a:r>
              <a:rPr lang="en-US" sz="1800">
                <a:effectLst/>
                <a:latin typeface="SabonMTPro"/>
              </a:rPr>
              <a:t>, where contextual ads are displayed on third-party sites relevant to the content on a page. </a:t>
            </a:r>
            <a:endParaRPr lang="en-US" sz="2800"/>
          </a:p>
          <a:p>
            <a:r>
              <a:rPr lang="en-US" sz="1800" b="1">
                <a:effectLst/>
                <a:latin typeface="SabonMTPro"/>
              </a:rPr>
              <a:t>PPC advertising is highly targeted. </a:t>
            </a:r>
            <a:r>
              <a:rPr lang="en-US" sz="1800">
                <a:effectLst/>
                <a:latin typeface="SabonMTPro"/>
              </a:rPr>
              <a:t>The relevant ad with a link to a destination web page is only displayed when the user of a search engine types in a specific phrase (or the ad appears on the content network, triggered by relevant content on a publisher’s page), so there is limited wastage compared to other media. YouTube users can also be targeted through Google’s ‘promoted video’ PPC option. Users responding to a particular keyphrase or reading related content have high intent or interest and so tend to be good-quality leads. </a:t>
            </a:r>
            <a:r>
              <a:rPr lang="en-US" sz="1800" b="1">
                <a:effectLst/>
                <a:latin typeface="SabonMTPro"/>
              </a:rPr>
              <a:t>Good accountability. </a:t>
            </a:r>
            <a:r>
              <a:rPr lang="en-US" sz="1800">
                <a:effectLst/>
                <a:latin typeface="SabonMTPro"/>
              </a:rPr>
              <a:t>With the right tracking system, the ROI for individual keywords can be calculated. </a:t>
            </a:r>
            <a:endParaRPr lang="en-US" sz="2800"/>
          </a:p>
          <a:p>
            <a:r>
              <a:rPr lang="en-US" sz="1800" b="1">
                <a:effectLst/>
                <a:latin typeface="SabonMTPro"/>
              </a:rPr>
              <a:t>Predictable. </a:t>
            </a:r>
            <a:r>
              <a:rPr lang="en-US" sz="1800">
                <a:effectLst/>
                <a:latin typeface="SabonMTPro"/>
              </a:rPr>
              <a:t>Traffic, rankings and results are generally stable and predictable in compari- son to SEO. If budget is available to compete, it will be possible to attract relevant traffic. Merkle (2020) reports that for smartphones, the average percentage of search clicks on ads in the United States is around 70 per cent while for desktop it is significantly lower at 30 per cent. </a:t>
            </a:r>
            <a:endParaRPr lang="en-US" sz="2800"/>
          </a:p>
          <a:p>
            <a:r>
              <a:rPr lang="en-US" sz="1800" b="1">
                <a:effectLst/>
                <a:latin typeface="SabonMTPro"/>
              </a:rPr>
              <a:t>Technically simpler than SEO. </a:t>
            </a:r>
            <a:r>
              <a:rPr lang="en-US" sz="1800">
                <a:effectLst/>
                <a:latin typeface="SabonMTPro"/>
              </a:rPr>
              <a:t>Position is based on combination of bid amount and qual- ity score, whereas SEO requires long-term, technically complex work on page optimisa- tion, site restructuring and link building.</a:t>
            </a:r>
            <a:br>
              <a:rPr lang="en-US" sz="1800">
                <a:effectLst/>
                <a:latin typeface="SabonMTPro"/>
              </a:rPr>
            </a:br>
            <a:r>
              <a:rPr lang="en-US" sz="1800" b="1">
                <a:effectLst/>
                <a:latin typeface="SabonMTPro"/>
              </a:rPr>
              <a:t>Remarketing. </a:t>
            </a:r>
            <a:r>
              <a:rPr lang="en-US" sz="1800">
                <a:effectLst/>
                <a:latin typeface="SabonMTPro"/>
              </a:rPr>
              <a:t>Google offers a remarketing option for retargeting through cookies placed on the searcher’s computer to display ads on the content network after someone has clicked on a paid search ad or visited a specific page on a site as a reminder to act. RLSA (remarketing lists for search ads) is a retargeting option where ads are displayed in the SERPs where someone has previously interacted with a brand. These can be effective in boosting the conversion rate to lead or sale. </a:t>
            </a:r>
            <a:endParaRPr lang="en-US" sz="2800"/>
          </a:p>
          <a:p>
            <a:r>
              <a:rPr lang="en-US" sz="1800" b="1">
                <a:effectLst/>
                <a:latin typeface="SabonMTPro"/>
              </a:rPr>
              <a:t>Prospecting with Customer Match. </a:t>
            </a:r>
            <a:r>
              <a:rPr lang="en-US" sz="1800">
                <a:effectLst/>
                <a:latin typeface="SabonMTPro"/>
              </a:rPr>
              <a:t>By uploading a list of email addresses of prospects or customers, i.e. similar audiences, Google can serve ads to people who are similar in terms of their profile and behaviour.</a:t>
            </a:r>
            <a:br>
              <a:rPr lang="en-US" sz="1800">
                <a:effectLst/>
                <a:latin typeface="SabonMTPro"/>
              </a:rPr>
            </a:br>
            <a:r>
              <a:rPr lang="en-US" sz="1800" b="1">
                <a:effectLst/>
                <a:latin typeface="SabonMTPro"/>
              </a:rPr>
              <a:t>Speed. </a:t>
            </a:r>
            <a:r>
              <a:rPr lang="en-US" sz="1800">
                <a:effectLst/>
                <a:latin typeface="SabonMTPro"/>
              </a:rPr>
              <a:t>PPC listings get posted quickly, usually in a few days (following editor review). SEO results can take weeks or months to be achieved. Moreover, when a website is revised for SEO, rankings will initially drop while the site is re-indexed by the search engines. </a:t>
            </a:r>
          </a:p>
          <a:p>
            <a:r>
              <a:rPr lang="en-US" sz="1800" b="1">
                <a:effectLst/>
                <a:latin typeface="SabonMTPro"/>
              </a:rPr>
              <a:t>Branding. </a:t>
            </a:r>
            <a:r>
              <a:rPr lang="en-US" sz="1800">
                <a:effectLst/>
                <a:latin typeface="SabonMTPro"/>
              </a:rPr>
              <a:t>Tests have shown that there is a branding effect with PPC, even if users do not click on the ad. This can be useful for the launch of products or major campaigns. </a:t>
            </a:r>
          </a:p>
          <a:p>
            <a:r>
              <a:rPr lang="en-US" sz="1800" b="1">
                <a:effectLst/>
                <a:latin typeface="SabonMTPro"/>
              </a:rPr>
              <a:t>Artificial intelligence tools. </a:t>
            </a:r>
            <a:r>
              <a:rPr lang="en-US" sz="1800">
                <a:effectLst/>
                <a:latin typeface="SabonMTPro"/>
              </a:rPr>
              <a:t>Provided by Google and other providers, these can be used to automate the targeting and bidding process. Google provides ‘Smart campaigns’, which use machine learning from historical search data to select target keywords and bids to achieve goals; however, it provides granular analysis and control. ‘Smart Shopping’ pro- vides automation for retailer product feeds aiming to maximise conversion value. </a:t>
            </a:r>
          </a:p>
          <a:p>
            <a:endParaRPr lang="en-US" sz="1800">
              <a:effectLst/>
              <a:latin typeface="SabonMTPro"/>
            </a:endParaRPr>
          </a:p>
          <a:p>
            <a:r>
              <a:rPr lang="en-US" sz="1800">
                <a:effectLst/>
                <a:latin typeface="SabonMTPro"/>
              </a:rPr>
              <a:t>There are disadvantages to be managed, some of which are reduced by the new AI-based tools: </a:t>
            </a:r>
            <a:endParaRPr lang="en-US" sz="4000"/>
          </a:p>
          <a:p>
            <a:r>
              <a:rPr lang="en-US" sz="1800">
                <a:solidFill>
                  <a:srgbClr val="8C007F"/>
                </a:solidFill>
                <a:effectLst/>
                <a:latin typeface="SabonMTPro"/>
              </a:rPr>
              <a:t>• </a:t>
            </a:r>
            <a:r>
              <a:rPr lang="en-US" sz="1800" b="1">
                <a:effectLst/>
                <a:latin typeface="SabonMTPro"/>
              </a:rPr>
              <a:t>Competitive and expensive. </a:t>
            </a:r>
            <a:r>
              <a:rPr lang="en-US" sz="1800">
                <a:effectLst/>
                <a:latin typeface="SabonMTPro"/>
              </a:rPr>
              <a:t>Since pay-per-click has become popular, some companies may get involved in bidding wars that drive bids up to an unacceptable level. Some phrases such as ‘car insurance’ can exceed £10 per click. </a:t>
            </a:r>
            <a:endParaRPr lang="en-US" sz="4000"/>
          </a:p>
          <a:p>
            <a:r>
              <a:rPr lang="en-US" sz="1800" b="1">
                <a:solidFill>
                  <a:srgbClr val="00CE89"/>
                </a:solidFill>
                <a:effectLst/>
                <a:latin typeface="HelveticaNeueLTW1G"/>
              </a:rPr>
              <a:t>414 </a:t>
            </a:r>
            <a:r>
              <a:rPr lang="en-US" sz="1800" b="1">
                <a:effectLst/>
                <a:latin typeface="HelveticaNeueLTW1G"/>
              </a:rPr>
              <a:t>Part 3 </a:t>
            </a:r>
            <a:r>
              <a:rPr lang="en-US" sz="1800">
                <a:effectLst/>
                <a:latin typeface="HelveticaNeueLTW1G"/>
              </a:rPr>
              <a:t>Digital marketing: implementation and practice </a:t>
            </a:r>
            <a:endParaRPr lang="en-US" sz="4000"/>
          </a:p>
          <a:p>
            <a:r>
              <a:rPr lang="en-US" sz="1800">
                <a:solidFill>
                  <a:srgbClr val="8C007F"/>
                </a:solidFill>
                <a:effectLst/>
                <a:latin typeface="SabonMTPro"/>
              </a:rPr>
              <a:t>• </a:t>
            </a:r>
            <a:r>
              <a:rPr lang="en-US" sz="1800" b="1">
                <a:effectLst/>
                <a:latin typeface="SabonMTPro"/>
              </a:rPr>
              <a:t>Inappropriate. </a:t>
            </a:r>
            <a:r>
              <a:rPr lang="en-US" sz="1800">
                <a:effectLst/>
                <a:latin typeface="SabonMTPro"/>
              </a:rPr>
              <a:t>For companies with a lower budget or a narrower range of products on </a:t>
            </a:r>
            <a:r>
              <a:rPr lang="en-US" sz="1800">
                <a:solidFill>
                  <a:srgbClr val="8C007F"/>
                </a:solidFill>
                <a:effectLst/>
                <a:latin typeface="SabonMTPro"/>
              </a:rPr>
              <a:t>• </a:t>
            </a:r>
            <a:r>
              <a:rPr lang="en-US" sz="1800">
                <a:effectLst/>
                <a:latin typeface="SabonMTPro"/>
              </a:rPr>
              <a:t>which to generate lifetime value, it might not be cost-effective to compete. </a:t>
            </a:r>
            <a:endParaRPr lang="en-US" sz="4000"/>
          </a:p>
          <a:p>
            <a:r>
              <a:rPr lang="en-US" sz="1800" b="1">
                <a:effectLst/>
                <a:latin typeface="SabonMTPro"/>
              </a:rPr>
              <a:t>Requires specialist knowledge. </a:t>
            </a:r>
            <a:r>
              <a:rPr lang="en-US" sz="1800">
                <a:effectLst/>
                <a:latin typeface="SabonMTPro"/>
              </a:rPr>
              <a:t>PPC requires a knowledge of configuration, bidding </a:t>
            </a:r>
            <a:endParaRPr lang="en-US" sz="4000"/>
          </a:p>
          <a:p>
            <a:r>
              <a:rPr lang="en-US" sz="1800">
                <a:effectLst/>
                <a:latin typeface="SabonMTPro"/>
              </a:rPr>
              <a:t>options and of the reporting facilities of different ad networks. Internal staff can be </a:t>
            </a:r>
            <a:r>
              <a:rPr lang="en-US" sz="1800">
                <a:solidFill>
                  <a:srgbClr val="8C007F"/>
                </a:solidFill>
                <a:effectLst/>
                <a:latin typeface="SabonMTPro"/>
              </a:rPr>
              <a:t>• </a:t>
            </a:r>
            <a:r>
              <a:rPr lang="en-US" sz="1800">
                <a:effectLst/>
                <a:latin typeface="SabonMTPro"/>
              </a:rPr>
              <a:t>trained, but they will need to keep up to date with changes to the paid search services. </a:t>
            </a:r>
            <a:endParaRPr lang="en-US" sz="4000"/>
          </a:p>
          <a:p>
            <a:r>
              <a:rPr lang="en-US" sz="1800" b="1">
                <a:effectLst/>
                <a:latin typeface="SabonMTPro"/>
              </a:rPr>
              <a:t>Time-consuming. </a:t>
            </a:r>
            <a:r>
              <a:rPr lang="en-US" sz="1800">
                <a:effectLst/>
                <a:latin typeface="SabonMTPro"/>
              </a:rPr>
              <a:t>To manage a PPC account can require daily or even hourly checks on </a:t>
            </a:r>
            <a:endParaRPr lang="en-US" sz="4000"/>
          </a:p>
          <a:p>
            <a:r>
              <a:rPr lang="en-US" sz="1800">
                <a:effectLst/>
                <a:latin typeface="SabonMTPro"/>
              </a:rPr>
              <a:t>the bidding in order to stay competitive. This can amount to a lot of time. The tools and </a:t>
            </a:r>
            <a:r>
              <a:rPr lang="en-US" sz="1800">
                <a:solidFill>
                  <a:srgbClr val="8C007F"/>
                </a:solidFill>
                <a:effectLst/>
                <a:latin typeface="SabonMTPro"/>
              </a:rPr>
              <a:t>• </a:t>
            </a:r>
            <a:r>
              <a:rPr lang="en-US" sz="1800">
                <a:effectLst/>
                <a:latin typeface="SabonMTPro"/>
              </a:rPr>
              <a:t>best practice vary frequently, so keeping up to date is difficult. </a:t>
            </a:r>
            <a:endParaRPr lang="en-US" sz="4000"/>
          </a:p>
          <a:p>
            <a:r>
              <a:rPr lang="en-US" sz="1800" b="1">
                <a:effectLst/>
                <a:latin typeface="SabonMTPro"/>
              </a:rPr>
              <a:t>Irrelevant. </a:t>
            </a:r>
            <a:r>
              <a:rPr lang="en-US" sz="1800">
                <a:effectLst/>
                <a:latin typeface="SabonMTPro"/>
              </a:rPr>
              <a:t>Sponsored listings are only part of the search engine marketing mix. Many search users do not click on these because they don’t trust advertisers, although these are mainly people involved in marketing! </a:t>
            </a:r>
            <a:endParaRPr lang="en-US" sz="4000"/>
          </a:p>
          <a:p>
            <a:endParaRPr lang="en-US" sz="2800"/>
          </a:p>
        </p:txBody>
      </p:sp>
      <p:sp>
        <p:nvSpPr>
          <p:cNvPr id="4" name="Slide Number Placeholder 3"/>
          <p:cNvSpPr>
            <a:spLocks noGrp="1"/>
          </p:cNvSpPr>
          <p:nvPr>
            <p:ph type="sldNum" sz="quarter" idx="5"/>
          </p:nvPr>
        </p:nvSpPr>
        <p:spPr/>
        <p:txBody>
          <a:bodyPr/>
          <a:lstStyle/>
          <a:p>
            <a:fld id="{8715E69B-47C2-AF45-B6F3-D8AB9D959D6C}" type="slidenum">
              <a:rPr lang="en-VN"/>
              <a:t>11</a:t>
            </a:fld>
            <a:endParaRPr lang="en-VN"/>
          </a:p>
        </p:txBody>
      </p:sp>
    </p:spTree>
    <p:extLst>
      <p:ext uri="{BB962C8B-B14F-4D97-AF65-F5344CB8AC3E}">
        <p14:creationId xmlns:p14="http://schemas.microsoft.com/office/powerpoint/2010/main" val="72490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6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a:xfrm>
            <a:off x="2012633" y="2377441"/>
            <a:ext cx="15773399" cy="7400558"/>
          </a:xfrm>
        </p:spPr>
        <p:txBody>
          <a:bodyPr>
            <a:normAutofit/>
          </a:bodyPr>
          <a:lstStyle>
            <a:lvl1pPr marL="270000" indent="-685800">
              <a:lnSpc>
                <a:spcPct val="120000"/>
              </a:lnSpc>
              <a:spcBef>
                <a:spcPts val="900"/>
              </a:spcBef>
              <a:spcAft>
                <a:spcPts val="900"/>
              </a:spcAft>
              <a:buSzPct val="70000"/>
              <a:buFont typeface="Wingdings" pitchFamily="2" charset="2"/>
              <a:buChar char="v"/>
              <a:defRPr sz="3300" b="0" i="0">
                <a:latin typeface="Source Sans Pro" panose="020B0503030403020204" pitchFamily="34" charset="0"/>
                <a:ea typeface="Source Sans Pro" panose="020B0503030403020204" pitchFamily="34" charset="0"/>
                <a:cs typeface="Arial" panose="020B0604020202020204" pitchFamily="34" charset="0"/>
              </a:defRPr>
            </a:lvl1pPr>
            <a:lvl2pPr marL="1028700" indent="-558900">
              <a:lnSpc>
                <a:spcPct val="125000"/>
              </a:lnSpc>
              <a:spcBef>
                <a:spcPts val="900"/>
              </a:spcBef>
              <a:spcAft>
                <a:spcPts val="900"/>
              </a:spcAft>
              <a:buSzPct val="82000"/>
              <a:buFont typeface="Wingdings" pitchFamily="2" charset="2"/>
              <a:buChar char="Ø"/>
              <a:defRPr sz="2700" b="0" i="0">
                <a:latin typeface="Source Sans Pro" panose="020B0503030403020204" pitchFamily="34" charset="0"/>
                <a:ea typeface="Source Sans Pro" panose="020B0503030403020204" pitchFamily="34" charset="0"/>
                <a:cs typeface="Arial" panose="020B0604020202020204" pitchFamily="34" charset="0"/>
              </a:defRPr>
            </a:lvl2pPr>
            <a:lvl3pPr marL="1714500" indent="-342900">
              <a:lnSpc>
                <a:spcPct val="125000"/>
              </a:lnSpc>
              <a:spcBef>
                <a:spcPts val="900"/>
              </a:spcBef>
              <a:spcAft>
                <a:spcPts val="900"/>
              </a:spcAft>
              <a:buFont typeface="Wingdings" pitchFamily="2" charset="2"/>
              <a:buChar char="§"/>
              <a:defRPr sz="24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900"/>
              </a:spcBef>
              <a:spcAft>
                <a:spcPts val="900"/>
              </a:spcAft>
              <a:defRPr sz="2100" b="0" i="0">
                <a:latin typeface="Source Sans Pro" panose="020B0503030403020204" pitchFamily="34" charset="0"/>
                <a:ea typeface="Source Sans Pro" panose="020B0503030403020204" pitchFamily="34" charset="0"/>
                <a:cs typeface="Arial" panose="020B0604020202020204" pitchFamily="34" charset="0"/>
              </a:defRPr>
            </a:lvl4pPr>
            <a:lvl5pPr marL="3086100" indent="-342900">
              <a:lnSpc>
                <a:spcPct val="125000"/>
              </a:lnSpc>
              <a:spcBef>
                <a:spcPts val="900"/>
              </a:spcBef>
              <a:spcAft>
                <a:spcPts val="900"/>
              </a:spcAft>
              <a:buFont typeface="Wingdings" pitchFamily="2" charset="2"/>
              <a:buChar char="ü"/>
              <a:defRPr sz="21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a:extLst>
              <a:ext uri="{FF2B5EF4-FFF2-40B4-BE49-F238E27FC236}">
                <a16:creationId xmlns:a16="http://schemas.microsoft.com/office/drawing/2014/main" id="{545739A5-89C8-DA9B-12DC-E8DF90D0D190}"/>
              </a:ext>
            </a:extLst>
          </p:cNvPr>
          <p:cNvSpPr>
            <a:spLocks noGrp="1"/>
          </p:cNvSpPr>
          <p:nvPr>
            <p:ph type="sldNum" sz="quarter" idx="12"/>
          </p:nvPr>
        </p:nvSpPr>
        <p:spPr>
          <a:xfrm>
            <a:off x="1799270" y="9676897"/>
            <a:ext cx="2178372" cy="547688"/>
          </a:xfrm>
          <a:prstGeom prst="rect">
            <a:avLst/>
          </a:prstGeom>
        </p:spPr>
        <p:txBody>
          <a:bodyPr/>
          <a:lstStyle>
            <a:lvl1pPr>
              <a:defRPr>
                <a:solidFill>
                  <a:schemeClr val="tx1"/>
                </a:solidFill>
              </a:defRPr>
            </a:lvl1pPr>
          </a:lstStyle>
          <a:p>
            <a:fld id="{8DF14E08-3E27-4330-BBCC-108ACDB8E4C7}" type="slidenum">
              <a:rPr lang="en-GB" smtClean="0"/>
              <a:pPr/>
              <a:t>‹#›</a:t>
            </a:fld>
            <a:endParaRPr lang="en-GB"/>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2012630" y="1771418"/>
            <a:ext cx="15773402"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90747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7339B-C5DF-8184-1D1E-651CF1092DE2}"/>
              </a:ext>
            </a:extLst>
          </p:cNvPr>
          <p:cNvSpPr>
            <a:spLocks noGrp="1"/>
          </p:cNvSpPr>
          <p:nvPr>
            <p:ph type="ctrTitle"/>
          </p:nvPr>
        </p:nvSpPr>
        <p:spPr>
          <a:xfrm>
            <a:off x="2286000" y="1683544"/>
            <a:ext cx="13716000" cy="3581400"/>
          </a:xfrm>
        </p:spPr>
        <p:txBody>
          <a:bodyPr anchor="b"/>
          <a:lstStyle>
            <a:lvl1pPr algn="ctr">
              <a:defRPr sz="9000"/>
            </a:lvl1pPr>
          </a:lstStyle>
          <a:p>
            <a:r>
              <a:rPr lang="en-GB"/>
              <a:t>Click to edit Master title style</a:t>
            </a:r>
            <a:endParaRPr lang="en-US"/>
          </a:p>
        </p:txBody>
      </p:sp>
      <p:sp>
        <p:nvSpPr>
          <p:cNvPr id="3" name="Subtitle 2">
            <a:extLst>
              <a:ext uri="{FF2B5EF4-FFF2-40B4-BE49-F238E27FC236}">
                <a16:creationId xmlns:a16="http://schemas.microsoft.com/office/drawing/2014/main" id="{061AFE25-D642-889E-C4F3-EB4670CE54A3}"/>
              </a:ext>
            </a:extLst>
          </p:cNvPr>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GB"/>
              <a:t>Click to edit Master subtitle style</a:t>
            </a:r>
            <a:endParaRPr lang="en-US"/>
          </a:p>
        </p:txBody>
      </p:sp>
    </p:spTree>
    <p:extLst>
      <p:ext uri="{BB962C8B-B14F-4D97-AF65-F5344CB8AC3E}">
        <p14:creationId xmlns:p14="http://schemas.microsoft.com/office/powerpoint/2010/main" val="7464097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A4AC03-B066-DF9E-E499-D16CB3DE3613}"/>
              </a:ext>
            </a:extLst>
          </p:cNvPr>
          <p:cNvSpPr/>
          <p:nvPr/>
        </p:nvSpPr>
        <p:spPr>
          <a:xfrm>
            <a:off x="1691642" y="509002"/>
            <a:ext cx="16094391" cy="9268997"/>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2700">
              <a:solidFill>
                <a:schemeClr val="bg1">
                  <a:lumMod val="95000"/>
                </a:schemeClr>
              </a:solidFill>
            </a:endParaRPr>
          </a:p>
        </p:txBody>
      </p:sp>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6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a:xfrm>
            <a:off x="2012633" y="2377441"/>
            <a:ext cx="15773399" cy="7400558"/>
          </a:xfrm>
        </p:spPr>
        <p:txBody>
          <a:bodyPr>
            <a:normAutofit/>
          </a:bodyPr>
          <a:lstStyle>
            <a:lvl1pPr marL="270000" indent="-685800">
              <a:lnSpc>
                <a:spcPct val="120000"/>
              </a:lnSpc>
              <a:spcBef>
                <a:spcPts val="900"/>
              </a:spcBef>
              <a:spcAft>
                <a:spcPts val="900"/>
              </a:spcAft>
              <a:buSzPct val="70000"/>
              <a:buFont typeface="Wingdings" pitchFamily="2" charset="2"/>
              <a:buChar char="v"/>
              <a:defRPr sz="3300" b="0" i="0">
                <a:latin typeface="Source Sans Pro" panose="020B0503030403020204" pitchFamily="34" charset="0"/>
                <a:ea typeface="Source Sans Pro" panose="020B0503030403020204" pitchFamily="34" charset="0"/>
                <a:cs typeface="Arial" panose="020B0604020202020204" pitchFamily="34" charset="0"/>
              </a:defRPr>
            </a:lvl1pPr>
            <a:lvl2pPr marL="1028700" indent="-558900">
              <a:lnSpc>
                <a:spcPct val="125000"/>
              </a:lnSpc>
              <a:spcBef>
                <a:spcPts val="900"/>
              </a:spcBef>
              <a:spcAft>
                <a:spcPts val="900"/>
              </a:spcAft>
              <a:buSzPct val="82000"/>
              <a:buFont typeface="Wingdings" pitchFamily="2" charset="2"/>
              <a:buChar char="Ø"/>
              <a:defRPr sz="2700" b="0" i="0">
                <a:latin typeface="Source Sans Pro" panose="020B0503030403020204" pitchFamily="34" charset="0"/>
                <a:ea typeface="Source Sans Pro" panose="020B0503030403020204" pitchFamily="34" charset="0"/>
                <a:cs typeface="Arial" panose="020B0604020202020204" pitchFamily="34" charset="0"/>
              </a:defRPr>
            </a:lvl2pPr>
            <a:lvl3pPr marL="1714500" indent="-342900">
              <a:lnSpc>
                <a:spcPct val="125000"/>
              </a:lnSpc>
              <a:spcBef>
                <a:spcPts val="900"/>
              </a:spcBef>
              <a:spcAft>
                <a:spcPts val="900"/>
              </a:spcAft>
              <a:buFont typeface="Wingdings" pitchFamily="2" charset="2"/>
              <a:buChar char="§"/>
              <a:defRPr sz="24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900"/>
              </a:spcBef>
              <a:spcAft>
                <a:spcPts val="900"/>
              </a:spcAft>
              <a:defRPr sz="2100" b="0" i="0">
                <a:latin typeface="Source Sans Pro" panose="020B0503030403020204" pitchFamily="34" charset="0"/>
                <a:ea typeface="Source Sans Pro" panose="020B0503030403020204" pitchFamily="34" charset="0"/>
                <a:cs typeface="Arial" panose="020B0604020202020204" pitchFamily="34" charset="0"/>
              </a:defRPr>
            </a:lvl4pPr>
            <a:lvl5pPr marL="3086100" indent="-342900">
              <a:lnSpc>
                <a:spcPct val="125000"/>
              </a:lnSpc>
              <a:spcBef>
                <a:spcPts val="900"/>
              </a:spcBef>
              <a:spcAft>
                <a:spcPts val="900"/>
              </a:spcAft>
              <a:buFont typeface="Wingdings" pitchFamily="2" charset="2"/>
              <a:buChar char="ü"/>
              <a:defRPr sz="21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2012630" y="1771418"/>
            <a:ext cx="15773402"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sp>
        <p:nvSpPr>
          <p:cNvPr id="5" name="Slide Number Placeholder 5">
            <a:extLst>
              <a:ext uri="{FF2B5EF4-FFF2-40B4-BE49-F238E27FC236}">
                <a16:creationId xmlns:a16="http://schemas.microsoft.com/office/drawing/2014/main" id="{634F9F63-72D9-8136-EE56-4272F6A5A9F6}"/>
              </a:ext>
            </a:extLst>
          </p:cNvPr>
          <p:cNvSpPr txBox="1">
            <a:spLocks/>
          </p:cNvSpPr>
          <p:nvPr/>
        </p:nvSpPr>
        <p:spPr>
          <a:xfrm>
            <a:off x="1752600" y="9777412"/>
            <a:ext cx="2178372" cy="54768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700"/>
              <a:t> </a:t>
            </a:r>
            <a:r>
              <a:rPr lang="en-US" sz="2100" i="1">
                <a:solidFill>
                  <a:schemeClr val="bg1">
                    <a:lumMod val="75000"/>
                  </a:schemeClr>
                </a:solidFill>
                <a:latin typeface="Palatino Linotype" panose="02040502050505030304" pitchFamily="18" charset="0"/>
              </a:rPr>
              <a:t>Chapter 9</a:t>
            </a:r>
            <a:endParaRPr lang="en-US" sz="2700" b="1" i="1">
              <a:solidFill>
                <a:schemeClr val="bg1">
                  <a:lumMod val="75000"/>
                </a:schemeClr>
              </a:solidFill>
              <a:latin typeface="Palatino Linotype" panose="02040502050505030304" pitchFamily="18" charset="0"/>
            </a:endParaRPr>
          </a:p>
        </p:txBody>
      </p:sp>
    </p:spTree>
    <p:extLst>
      <p:ext uri="{BB962C8B-B14F-4D97-AF65-F5344CB8AC3E}">
        <p14:creationId xmlns:p14="http://schemas.microsoft.com/office/powerpoint/2010/main" val="24847629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6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2012630" y="1771418"/>
            <a:ext cx="15773402"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124E1441-9AFB-0AD3-04A8-BD324E4F21D0}"/>
              </a:ext>
            </a:extLst>
          </p:cNvPr>
          <p:cNvGraphicFramePr>
            <a:graphicFrameLocks/>
          </p:cNvGraphicFramePr>
          <p:nvPr>
            <p:extLst>
              <p:ext uri="{D42A27DB-BD31-4B8C-83A1-F6EECF244321}">
                <p14:modId xmlns:p14="http://schemas.microsoft.com/office/powerpoint/2010/main" val="105850996"/>
              </p:ext>
            </p:extLst>
          </p:nvPr>
        </p:nvGraphicFramePr>
        <p:xfrm>
          <a:off x="2012157" y="2376487"/>
          <a:ext cx="15773400" cy="71276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5">
            <a:extLst>
              <a:ext uri="{FF2B5EF4-FFF2-40B4-BE49-F238E27FC236}">
                <a16:creationId xmlns:a16="http://schemas.microsoft.com/office/drawing/2014/main" id="{C57E45E6-D9B7-C8D4-24D0-EAE762264F53}"/>
              </a:ext>
            </a:extLst>
          </p:cNvPr>
          <p:cNvSpPr txBox="1">
            <a:spLocks/>
          </p:cNvSpPr>
          <p:nvPr/>
        </p:nvSpPr>
        <p:spPr>
          <a:xfrm>
            <a:off x="1829750" y="9647373"/>
            <a:ext cx="2178372" cy="49789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a:t> </a:t>
            </a:r>
            <a:r>
              <a:rPr lang="en-US" sz="2800" i="1">
                <a:solidFill>
                  <a:schemeClr val="bg1">
                    <a:lumMod val="75000"/>
                  </a:schemeClr>
                </a:solidFill>
                <a:latin typeface="Palatino Linotype" panose="02040502050505030304" pitchFamily="18" charset="0"/>
              </a:rPr>
              <a:t>Chapter 9</a:t>
            </a:r>
            <a:endParaRPr lang="en-US" sz="3200" b="1" i="1">
              <a:solidFill>
                <a:schemeClr val="bg1">
                  <a:lumMod val="75000"/>
                </a:schemeClr>
              </a:solidFill>
              <a:latin typeface="Palatino Linotype" panose="02040502050505030304" pitchFamily="18" charset="0"/>
            </a:endParaRPr>
          </a:p>
        </p:txBody>
      </p:sp>
    </p:spTree>
    <p:extLst>
      <p:ext uri="{BB962C8B-B14F-4D97-AF65-F5344CB8AC3E}">
        <p14:creationId xmlns:p14="http://schemas.microsoft.com/office/powerpoint/2010/main" val="40476142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131942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DF5A4-CDAF-6988-F5D7-78FCA379493D}"/>
              </a:ext>
            </a:extLst>
          </p:cNvPr>
          <p:cNvSpPr>
            <a:spLocks noGrp="1"/>
          </p:cNvSpPr>
          <p:nvPr>
            <p:ph type="title" hasCustomPrompt="1"/>
          </p:nvPr>
        </p:nvSpPr>
        <p:spPr>
          <a:xfrm>
            <a:off x="1860232" y="2215881"/>
            <a:ext cx="15773400" cy="1582458"/>
          </a:xfrm>
          <a:solidFill>
            <a:schemeClr val="bg2"/>
          </a:solidFill>
        </p:spPr>
        <p:txBody>
          <a:bodyPr>
            <a:normAutofit/>
          </a:bodyPr>
          <a:lstStyle>
            <a:lvl1pPr>
              <a:defRPr sz="6000" i="1" u="none">
                <a:latin typeface="Palatino Linotype" panose="02040502050505030304" pitchFamily="18" charset="0"/>
              </a:defRPr>
            </a:lvl1pPr>
          </a:lstStyle>
          <a:p>
            <a:r>
              <a:rPr lang="en-US"/>
              <a:t>Bài tập</a:t>
            </a:r>
          </a:p>
        </p:txBody>
      </p:sp>
      <p:sp>
        <p:nvSpPr>
          <p:cNvPr id="6" name="Content Placeholder 2">
            <a:extLst>
              <a:ext uri="{FF2B5EF4-FFF2-40B4-BE49-F238E27FC236}">
                <a16:creationId xmlns:a16="http://schemas.microsoft.com/office/drawing/2014/main" id="{C3DE4B15-7A4F-1D9B-BD43-498C1A7F43B2}"/>
              </a:ext>
            </a:extLst>
          </p:cNvPr>
          <p:cNvSpPr>
            <a:spLocks noGrp="1"/>
          </p:cNvSpPr>
          <p:nvPr>
            <p:ph idx="1"/>
          </p:nvPr>
        </p:nvSpPr>
        <p:spPr>
          <a:xfrm>
            <a:off x="1860235" y="3901442"/>
            <a:ext cx="15773399" cy="3962399"/>
          </a:xfrm>
          <a:solidFill>
            <a:schemeClr val="bg2"/>
          </a:solidFill>
        </p:spPr>
        <p:txBody>
          <a:bodyPr>
            <a:normAutofit/>
          </a:bodyPr>
          <a:lstStyle>
            <a:lvl1pPr marL="270000" indent="-685800">
              <a:lnSpc>
                <a:spcPct val="120000"/>
              </a:lnSpc>
              <a:spcBef>
                <a:spcPts val="900"/>
              </a:spcBef>
              <a:spcAft>
                <a:spcPts val="900"/>
              </a:spcAft>
              <a:buSzPct val="70000"/>
              <a:buFont typeface="Wingdings" pitchFamily="2" charset="2"/>
              <a:buChar char="v"/>
              <a:defRPr sz="3300" b="0" i="1">
                <a:latin typeface="Palatino Linotype" panose="02040502050505030304" pitchFamily="18" charset="0"/>
                <a:ea typeface="Source Sans Pro" panose="020B0503030403020204" pitchFamily="34" charset="0"/>
                <a:cs typeface="Arial" panose="020B0604020202020204" pitchFamily="34" charset="0"/>
              </a:defRPr>
            </a:lvl1pPr>
            <a:lvl2pPr marL="1028700" indent="-558900">
              <a:lnSpc>
                <a:spcPct val="125000"/>
              </a:lnSpc>
              <a:spcBef>
                <a:spcPts val="900"/>
              </a:spcBef>
              <a:spcAft>
                <a:spcPts val="900"/>
              </a:spcAft>
              <a:buSzPct val="82000"/>
              <a:buFont typeface="Wingdings" pitchFamily="2" charset="2"/>
              <a:buChar char="Ø"/>
              <a:defRPr sz="2700" b="0" i="0">
                <a:latin typeface="Source Sans Pro" panose="020B0503030403020204" pitchFamily="34" charset="0"/>
                <a:ea typeface="Source Sans Pro" panose="020B0503030403020204" pitchFamily="34" charset="0"/>
                <a:cs typeface="Arial" panose="020B0604020202020204" pitchFamily="34" charset="0"/>
              </a:defRPr>
            </a:lvl2pPr>
            <a:lvl3pPr marL="1714500" indent="-342900">
              <a:lnSpc>
                <a:spcPct val="125000"/>
              </a:lnSpc>
              <a:spcBef>
                <a:spcPts val="900"/>
              </a:spcBef>
              <a:spcAft>
                <a:spcPts val="900"/>
              </a:spcAft>
              <a:buFont typeface="Wingdings" pitchFamily="2" charset="2"/>
              <a:buChar char="§"/>
              <a:defRPr sz="24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900"/>
              </a:spcBef>
              <a:spcAft>
                <a:spcPts val="900"/>
              </a:spcAft>
              <a:defRPr sz="2100" b="0" i="0">
                <a:latin typeface="Source Sans Pro" panose="020B0503030403020204" pitchFamily="34" charset="0"/>
                <a:ea typeface="Source Sans Pro" panose="020B0503030403020204" pitchFamily="34" charset="0"/>
                <a:cs typeface="Arial" panose="020B0604020202020204" pitchFamily="34" charset="0"/>
              </a:defRPr>
            </a:lvl4pPr>
            <a:lvl5pPr marL="3086100" indent="-342900">
              <a:lnSpc>
                <a:spcPct val="125000"/>
              </a:lnSpc>
              <a:spcBef>
                <a:spcPts val="900"/>
              </a:spcBef>
              <a:spcAft>
                <a:spcPts val="900"/>
              </a:spcAft>
              <a:buFont typeface="Wingdings" pitchFamily="2" charset="2"/>
              <a:buChar char="ü"/>
              <a:defRPr sz="21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p:txBody>
      </p:sp>
      <p:sp>
        <p:nvSpPr>
          <p:cNvPr id="7" name="Slide Number Placeholder 5">
            <a:extLst>
              <a:ext uri="{FF2B5EF4-FFF2-40B4-BE49-F238E27FC236}">
                <a16:creationId xmlns:a16="http://schemas.microsoft.com/office/drawing/2014/main" id="{61252704-DDE2-183B-464E-639BF103E94B}"/>
              </a:ext>
            </a:extLst>
          </p:cNvPr>
          <p:cNvSpPr>
            <a:spLocks noGrp="1"/>
          </p:cNvSpPr>
          <p:nvPr>
            <p:ph type="sldNum" sz="quarter" idx="12"/>
          </p:nvPr>
        </p:nvSpPr>
        <p:spPr>
          <a:xfrm>
            <a:off x="1601150" y="9681447"/>
            <a:ext cx="2178372" cy="497898"/>
          </a:xfrm>
          <a:prstGeom prst="rect">
            <a:avLst/>
          </a:prstGeom>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042014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67CE4-AD3F-9BC9-1A87-AF91C7B5D884}"/>
              </a:ext>
            </a:extLst>
          </p:cNvPr>
          <p:cNvSpPr>
            <a:spLocks noGrp="1"/>
          </p:cNvSpPr>
          <p:nvPr>
            <p:ph type="title"/>
          </p:nvPr>
        </p:nvSpPr>
        <p:spPr>
          <a:xfrm>
            <a:off x="1828800" y="2564607"/>
            <a:ext cx="15192375" cy="4279106"/>
          </a:xfrm>
        </p:spPr>
        <p:txBody>
          <a:bodyPr anchor="b"/>
          <a:lstStyle>
            <a:lvl1pPr>
              <a:defRPr sz="72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73257ED-8654-4A4D-7E95-AF72CFB02EE1}"/>
              </a:ext>
            </a:extLst>
          </p:cNvPr>
          <p:cNvSpPr>
            <a:spLocks noGrp="1"/>
          </p:cNvSpPr>
          <p:nvPr>
            <p:ph type="body" idx="1"/>
          </p:nvPr>
        </p:nvSpPr>
        <p:spPr>
          <a:xfrm>
            <a:off x="1828800" y="6884195"/>
            <a:ext cx="15192375"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GB"/>
              <a:t>Click to edit Master text styles</a:t>
            </a:r>
          </a:p>
        </p:txBody>
      </p:sp>
    </p:spTree>
    <p:extLst>
      <p:ext uri="{BB962C8B-B14F-4D97-AF65-F5344CB8AC3E}">
        <p14:creationId xmlns:p14="http://schemas.microsoft.com/office/powerpoint/2010/main" val="5205891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4CFB-9E6D-26E9-6CE8-62BB6688CD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51C8EA0-100B-9E18-1854-308B9CC95C0F}"/>
              </a:ext>
            </a:extLst>
          </p:cNvPr>
          <p:cNvSpPr>
            <a:spLocks noGrp="1"/>
          </p:cNvSpPr>
          <p:nvPr>
            <p:ph sz="half" idx="1"/>
          </p:nvPr>
        </p:nvSpPr>
        <p:spPr>
          <a:xfrm>
            <a:off x="1257300" y="2738437"/>
            <a:ext cx="7772400" cy="65270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D3897D0-F17C-62AD-4A14-554C5BF62712}"/>
              </a:ext>
            </a:extLst>
          </p:cNvPr>
          <p:cNvSpPr>
            <a:spLocks noGrp="1"/>
          </p:cNvSpPr>
          <p:nvPr>
            <p:ph sz="half" idx="2"/>
          </p:nvPr>
        </p:nvSpPr>
        <p:spPr>
          <a:xfrm>
            <a:off x="9258300" y="2738437"/>
            <a:ext cx="7772400" cy="65270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AA97E1A-ECFE-9B87-93B9-5ABF136D21C5}"/>
              </a:ext>
            </a:extLst>
          </p:cNvPr>
          <p:cNvSpPr>
            <a:spLocks noGrp="1"/>
          </p:cNvSpPr>
          <p:nvPr>
            <p:ph type="dt" sz="half" idx="10"/>
          </p:nvPr>
        </p:nvSpPr>
        <p:spPr>
          <a:xfrm>
            <a:off x="1257300" y="9534526"/>
            <a:ext cx="4114800" cy="547688"/>
          </a:xfrm>
          <a:prstGeom prst="rect">
            <a:avLst/>
          </a:prstGeom>
        </p:spPr>
        <p:txBody>
          <a:bodyPr/>
          <a:lstStyle/>
          <a:p>
            <a:fld id="{412D165E-2ED9-4DA9-99B2-16E4DB74B7D0}" type="datetimeFigureOut">
              <a:rPr lang="en-GB" smtClean="0"/>
              <a:pPr/>
              <a:t>09/05/2024</a:t>
            </a:fld>
            <a:endParaRPr lang="en-GB"/>
          </a:p>
        </p:txBody>
      </p:sp>
      <p:sp>
        <p:nvSpPr>
          <p:cNvPr id="6" name="Footer Placeholder 5">
            <a:extLst>
              <a:ext uri="{FF2B5EF4-FFF2-40B4-BE49-F238E27FC236}">
                <a16:creationId xmlns:a16="http://schemas.microsoft.com/office/drawing/2014/main" id="{29BA72FB-0509-D5A6-A428-C04D61940FDF}"/>
              </a:ext>
            </a:extLst>
          </p:cNvPr>
          <p:cNvSpPr>
            <a:spLocks noGrp="1"/>
          </p:cNvSpPr>
          <p:nvPr>
            <p:ph type="ftr" sz="quarter" idx="11"/>
          </p:nvPr>
        </p:nvSpPr>
        <p:spPr>
          <a:xfrm>
            <a:off x="6057900" y="9534526"/>
            <a:ext cx="6172200" cy="547688"/>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7A41AA42-3BC3-3AD2-2ABB-08BBCBE285E6}"/>
              </a:ext>
            </a:extLst>
          </p:cNvPr>
          <p:cNvSpPr>
            <a:spLocks noGrp="1"/>
          </p:cNvSpPr>
          <p:nvPr>
            <p:ph type="sldNum" sz="quarter" idx="12"/>
          </p:nvPr>
        </p:nvSpPr>
        <p:spPr>
          <a:xfrm>
            <a:off x="12915900" y="9534526"/>
            <a:ext cx="4114800" cy="547688"/>
          </a:xfrm>
          <a:prstGeom prst="rect">
            <a:avLst/>
          </a:prstGeom>
        </p:spPr>
        <p:txBody>
          <a:bodyPr/>
          <a:lstStyle/>
          <a:p>
            <a:fld id="{8DF14E08-3E27-4330-BBCC-108ACDB8E4C7}" type="slidenum">
              <a:rPr lang="en-GB" smtClean="0"/>
              <a:pPr/>
              <a:t>‹#›</a:t>
            </a:fld>
            <a:endParaRPr lang="en-GB"/>
          </a:p>
        </p:txBody>
      </p:sp>
    </p:spTree>
    <p:extLst>
      <p:ext uri="{BB962C8B-B14F-4D97-AF65-F5344CB8AC3E}">
        <p14:creationId xmlns:p14="http://schemas.microsoft.com/office/powerpoint/2010/main" val="58875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FC33-B5E7-5DF6-ADCE-A761CEA7383F}"/>
              </a:ext>
            </a:extLst>
          </p:cNvPr>
          <p:cNvSpPr>
            <a:spLocks noGrp="1"/>
          </p:cNvSpPr>
          <p:nvPr>
            <p:ph type="title"/>
          </p:nvPr>
        </p:nvSpPr>
        <p:spPr>
          <a:xfrm>
            <a:off x="1259682" y="547688"/>
            <a:ext cx="15773400" cy="1988345"/>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9BA230-E04A-73B0-7F62-8F5F992261CA}"/>
              </a:ext>
            </a:extLst>
          </p:cNvPr>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4" name="Content Placeholder 3">
            <a:extLst>
              <a:ext uri="{FF2B5EF4-FFF2-40B4-BE49-F238E27FC236}">
                <a16:creationId xmlns:a16="http://schemas.microsoft.com/office/drawing/2014/main" id="{32BAB055-3B10-6F28-A02E-D98B70DDED85}"/>
              </a:ext>
            </a:extLst>
          </p:cNvPr>
          <p:cNvSpPr>
            <a:spLocks noGrp="1"/>
          </p:cNvSpPr>
          <p:nvPr>
            <p:ph sz="half" idx="2"/>
          </p:nvPr>
        </p:nvSpPr>
        <p:spPr>
          <a:xfrm>
            <a:off x="1259683" y="3757613"/>
            <a:ext cx="7736681" cy="55268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5F30A07-EA40-410E-6709-F2573705AC3F}"/>
              </a:ext>
            </a:extLst>
          </p:cNvPr>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GB"/>
              <a:t>Click to edit Master text styles</a:t>
            </a:r>
          </a:p>
        </p:txBody>
      </p:sp>
      <p:sp>
        <p:nvSpPr>
          <p:cNvPr id="6" name="Content Placeholder 5">
            <a:extLst>
              <a:ext uri="{FF2B5EF4-FFF2-40B4-BE49-F238E27FC236}">
                <a16:creationId xmlns:a16="http://schemas.microsoft.com/office/drawing/2014/main" id="{A4C3F6D6-E78B-E627-5908-5D2883833012}"/>
              </a:ext>
            </a:extLst>
          </p:cNvPr>
          <p:cNvSpPr>
            <a:spLocks noGrp="1"/>
          </p:cNvSpPr>
          <p:nvPr>
            <p:ph sz="quarter" idx="4"/>
          </p:nvPr>
        </p:nvSpPr>
        <p:spPr>
          <a:xfrm>
            <a:off x="9258300" y="3757613"/>
            <a:ext cx="7774782" cy="55268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5CC660D-E21E-2830-759A-74E2C243EDC0}"/>
              </a:ext>
            </a:extLst>
          </p:cNvPr>
          <p:cNvSpPr>
            <a:spLocks noGrp="1"/>
          </p:cNvSpPr>
          <p:nvPr>
            <p:ph type="dt" sz="half" idx="10"/>
          </p:nvPr>
        </p:nvSpPr>
        <p:spPr>
          <a:xfrm>
            <a:off x="1257300" y="9534526"/>
            <a:ext cx="4114800" cy="547688"/>
          </a:xfrm>
          <a:prstGeom prst="rect">
            <a:avLst/>
          </a:prstGeom>
        </p:spPr>
        <p:txBody>
          <a:bodyPr/>
          <a:lstStyle/>
          <a:p>
            <a:fld id="{412D165E-2ED9-4DA9-99B2-16E4DB74B7D0}" type="datetimeFigureOut">
              <a:rPr lang="en-GB" smtClean="0"/>
              <a:pPr/>
              <a:t>09/05/2024</a:t>
            </a:fld>
            <a:endParaRPr lang="en-GB"/>
          </a:p>
        </p:txBody>
      </p:sp>
      <p:sp>
        <p:nvSpPr>
          <p:cNvPr id="8" name="Footer Placeholder 7">
            <a:extLst>
              <a:ext uri="{FF2B5EF4-FFF2-40B4-BE49-F238E27FC236}">
                <a16:creationId xmlns:a16="http://schemas.microsoft.com/office/drawing/2014/main" id="{B84A6BB5-FAC6-4272-CEE6-CA31EF60561F}"/>
              </a:ext>
            </a:extLst>
          </p:cNvPr>
          <p:cNvSpPr>
            <a:spLocks noGrp="1"/>
          </p:cNvSpPr>
          <p:nvPr>
            <p:ph type="ftr" sz="quarter" idx="11"/>
          </p:nvPr>
        </p:nvSpPr>
        <p:spPr>
          <a:xfrm>
            <a:off x="6057900" y="9534526"/>
            <a:ext cx="6172200" cy="547688"/>
          </a:xfrm>
          <a:prstGeom prst="rect">
            <a:avLst/>
          </a:prstGeom>
        </p:spPr>
        <p:txBody>
          <a:bodyPr/>
          <a:lstStyle/>
          <a:p>
            <a:endParaRPr lang="en-GB"/>
          </a:p>
        </p:txBody>
      </p:sp>
      <p:sp>
        <p:nvSpPr>
          <p:cNvPr id="9" name="Slide Number Placeholder 8">
            <a:extLst>
              <a:ext uri="{FF2B5EF4-FFF2-40B4-BE49-F238E27FC236}">
                <a16:creationId xmlns:a16="http://schemas.microsoft.com/office/drawing/2014/main" id="{3F6E85E2-6240-231D-3A9B-5C16DAD6A197}"/>
              </a:ext>
            </a:extLst>
          </p:cNvPr>
          <p:cNvSpPr>
            <a:spLocks noGrp="1"/>
          </p:cNvSpPr>
          <p:nvPr>
            <p:ph type="sldNum" sz="quarter" idx="12"/>
          </p:nvPr>
        </p:nvSpPr>
        <p:spPr>
          <a:xfrm>
            <a:off x="12915900" y="9534526"/>
            <a:ext cx="4114800" cy="547688"/>
          </a:xfrm>
          <a:prstGeom prst="rect">
            <a:avLst/>
          </a:prstGeom>
        </p:spPr>
        <p:txBody>
          <a:bodyPr/>
          <a:lstStyle/>
          <a:p>
            <a:fld id="{8DF14E08-3E27-4330-BBCC-108ACDB8E4C7}" type="slidenum">
              <a:rPr lang="en-GB" smtClean="0"/>
              <a:pPr/>
              <a:t>‹#›</a:t>
            </a:fld>
            <a:endParaRPr lang="en-GB"/>
          </a:p>
        </p:txBody>
      </p:sp>
    </p:spTree>
    <p:extLst>
      <p:ext uri="{BB962C8B-B14F-4D97-AF65-F5344CB8AC3E}">
        <p14:creationId xmlns:p14="http://schemas.microsoft.com/office/powerpoint/2010/main" val="22614509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C0875-BF5F-B670-4703-8B4AC5203793}"/>
              </a:ext>
            </a:extLst>
          </p:cNvPr>
          <p:cNvSpPr>
            <a:spLocks noGrp="1"/>
          </p:cNvSpPr>
          <p:nvPr>
            <p:ph type="title"/>
          </p:nvPr>
        </p:nvSpPr>
        <p:spPr>
          <a:xfrm>
            <a:off x="1259683" y="685800"/>
            <a:ext cx="5898356" cy="2400300"/>
          </a:xfrm>
        </p:spPr>
        <p:txBody>
          <a:bodyPr anchor="b"/>
          <a:lstStyle>
            <a:lvl1pPr>
              <a:defRPr sz="48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F521578-C7BF-3D5A-7B8D-7F757669DC23}"/>
              </a:ext>
            </a:extLst>
          </p:cNvPr>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1454060-581A-D656-12A2-D5D87888151B}"/>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
        <p:nvSpPr>
          <p:cNvPr id="5" name="Date Placeholder 4">
            <a:extLst>
              <a:ext uri="{FF2B5EF4-FFF2-40B4-BE49-F238E27FC236}">
                <a16:creationId xmlns:a16="http://schemas.microsoft.com/office/drawing/2014/main" id="{8CC5DD24-B50B-02AA-3A23-2BD3B9D7F880}"/>
              </a:ext>
            </a:extLst>
          </p:cNvPr>
          <p:cNvSpPr>
            <a:spLocks noGrp="1"/>
          </p:cNvSpPr>
          <p:nvPr>
            <p:ph type="dt" sz="half" idx="10"/>
          </p:nvPr>
        </p:nvSpPr>
        <p:spPr>
          <a:xfrm>
            <a:off x="1257300" y="9534526"/>
            <a:ext cx="4114800" cy="547688"/>
          </a:xfrm>
          <a:prstGeom prst="rect">
            <a:avLst/>
          </a:prstGeom>
        </p:spPr>
        <p:txBody>
          <a:bodyPr/>
          <a:lstStyle/>
          <a:p>
            <a:fld id="{412D165E-2ED9-4DA9-99B2-16E4DB74B7D0}" type="datetimeFigureOut">
              <a:rPr lang="en-GB" smtClean="0"/>
              <a:pPr/>
              <a:t>09/05/2024</a:t>
            </a:fld>
            <a:endParaRPr lang="en-GB"/>
          </a:p>
        </p:txBody>
      </p:sp>
      <p:sp>
        <p:nvSpPr>
          <p:cNvPr id="6" name="Footer Placeholder 5">
            <a:extLst>
              <a:ext uri="{FF2B5EF4-FFF2-40B4-BE49-F238E27FC236}">
                <a16:creationId xmlns:a16="http://schemas.microsoft.com/office/drawing/2014/main" id="{071F5648-86C5-5D1D-6D01-6260775E7656}"/>
              </a:ext>
            </a:extLst>
          </p:cNvPr>
          <p:cNvSpPr>
            <a:spLocks noGrp="1"/>
          </p:cNvSpPr>
          <p:nvPr>
            <p:ph type="ftr" sz="quarter" idx="11"/>
          </p:nvPr>
        </p:nvSpPr>
        <p:spPr>
          <a:xfrm>
            <a:off x="6057900" y="9534526"/>
            <a:ext cx="6172200" cy="547688"/>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7CD67ACE-D9E4-66AE-2A32-FC178CBE6F4D}"/>
              </a:ext>
            </a:extLst>
          </p:cNvPr>
          <p:cNvSpPr>
            <a:spLocks noGrp="1"/>
          </p:cNvSpPr>
          <p:nvPr>
            <p:ph type="sldNum" sz="quarter" idx="12"/>
          </p:nvPr>
        </p:nvSpPr>
        <p:spPr>
          <a:xfrm>
            <a:off x="12915900" y="9534526"/>
            <a:ext cx="4114800" cy="547688"/>
          </a:xfrm>
          <a:prstGeom prst="rect">
            <a:avLst/>
          </a:prstGeom>
        </p:spPr>
        <p:txBody>
          <a:bodyPr/>
          <a:lstStyle/>
          <a:p>
            <a:fld id="{8DF14E08-3E27-4330-BBCC-108ACDB8E4C7}" type="slidenum">
              <a:rPr lang="en-GB" smtClean="0"/>
              <a:pPr/>
              <a:t>‹#›</a:t>
            </a:fld>
            <a:endParaRPr lang="en-GB"/>
          </a:p>
        </p:txBody>
      </p:sp>
    </p:spTree>
    <p:extLst>
      <p:ext uri="{BB962C8B-B14F-4D97-AF65-F5344CB8AC3E}">
        <p14:creationId xmlns:p14="http://schemas.microsoft.com/office/powerpoint/2010/main" val="24738974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0A16-D859-416C-8D37-04EAD365F6A6}"/>
              </a:ext>
            </a:extLst>
          </p:cNvPr>
          <p:cNvSpPr>
            <a:spLocks noGrp="1"/>
          </p:cNvSpPr>
          <p:nvPr>
            <p:ph type="title"/>
          </p:nvPr>
        </p:nvSpPr>
        <p:spPr>
          <a:xfrm>
            <a:off x="1259683" y="685800"/>
            <a:ext cx="5898356" cy="2400300"/>
          </a:xfrm>
        </p:spPr>
        <p:txBody>
          <a:bodyPr anchor="b"/>
          <a:lstStyle>
            <a:lvl1pPr>
              <a:defRPr sz="48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B654A95-17DB-5A99-A0B2-6CF0B7A99E7F}"/>
              </a:ext>
            </a:extLst>
          </p:cNvPr>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GB"/>
              <a:t>Click icon to add picture</a:t>
            </a:r>
            <a:endParaRPr lang="en-US"/>
          </a:p>
        </p:txBody>
      </p:sp>
      <p:sp>
        <p:nvSpPr>
          <p:cNvPr id="4" name="Text Placeholder 3">
            <a:extLst>
              <a:ext uri="{FF2B5EF4-FFF2-40B4-BE49-F238E27FC236}">
                <a16:creationId xmlns:a16="http://schemas.microsoft.com/office/drawing/2014/main" id="{8B2130BC-3982-E683-1E42-59B4985FDDFC}"/>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GB"/>
              <a:t>Click to edit Master text styles</a:t>
            </a:r>
          </a:p>
        </p:txBody>
      </p:sp>
      <p:sp>
        <p:nvSpPr>
          <p:cNvPr id="5" name="Date Placeholder 4">
            <a:extLst>
              <a:ext uri="{FF2B5EF4-FFF2-40B4-BE49-F238E27FC236}">
                <a16:creationId xmlns:a16="http://schemas.microsoft.com/office/drawing/2014/main" id="{028454CC-7C7A-7B80-FEF9-CAC41DCEE176}"/>
              </a:ext>
            </a:extLst>
          </p:cNvPr>
          <p:cNvSpPr>
            <a:spLocks noGrp="1"/>
          </p:cNvSpPr>
          <p:nvPr>
            <p:ph type="dt" sz="half" idx="10"/>
          </p:nvPr>
        </p:nvSpPr>
        <p:spPr>
          <a:xfrm>
            <a:off x="1257300" y="9534526"/>
            <a:ext cx="4114800" cy="547688"/>
          </a:xfrm>
          <a:prstGeom prst="rect">
            <a:avLst/>
          </a:prstGeom>
        </p:spPr>
        <p:txBody>
          <a:bodyPr/>
          <a:lstStyle/>
          <a:p>
            <a:fld id="{412D165E-2ED9-4DA9-99B2-16E4DB74B7D0}" type="datetimeFigureOut">
              <a:rPr lang="en-GB" smtClean="0"/>
              <a:pPr/>
              <a:t>09/05/2024</a:t>
            </a:fld>
            <a:endParaRPr lang="en-GB"/>
          </a:p>
        </p:txBody>
      </p:sp>
      <p:sp>
        <p:nvSpPr>
          <p:cNvPr id="6" name="Footer Placeholder 5">
            <a:extLst>
              <a:ext uri="{FF2B5EF4-FFF2-40B4-BE49-F238E27FC236}">
                <a16:creationId xmlns:a16="http://schemas.microsoft.com/office/drawing/2014/main" id="{7E48CDEC-3C2D-4E72-1EFB-93C16D295BE0}"/>
              </a:ext>
            </a:extLst>
          </p:cNvPr>
          <p:cNvSpPr>
            <a:spLocks noGrp="1"/>
          </p:cNvSpPr>
          <p:nvPr>
            <p:ph type="ftr" sz="quarter" idx="11"/>
          </p:nvPr>
        </p:nvSpPr>
        <p:spPr>
          <a:xfrm>
            <a:off x="6057900" y="9534526"/>
            <a:ext cx="6172200" cy="547688"/>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3AEC6640-052A-FC20-33C5-6ABCF3A9E6F4}"/>
              </a:ext>
            </a:extLst>
          </p:cNvPr>
          <p:cNvSpPr>
            <a:spLocks noGrp="1"/>
          </p:cNvSpPr>
          <p:nvPr>
            <p:ph type="sldNum" sz="quarter" idx="12"/>
          </p:nvPr>
        </p:nvSpPr>
        <p:spPr>
          <a:xfrm>
            <a:off x="12915900" y="9534526"/>
            <a:ext cx="4114800" cy="547688"/>
          </a:xfrm>
          <a:prstGeom prst="rect">
            <a:avLst/>
          </a:prstGeom>
        </p:spPr>
        <p:txBody>
          <a:bodyPr/>
          <a:lstStyle/>
          <a:p>
            <a:fld id="{8DF14E08-3E27-4330-BBCC-108ACDB8E4C7}" type="slidenum">
              <a:rPr lang="en-GB" smtClean="0"/>
              <a:pPr/>
              <a:t>‹#›</a:t>
            </a:fld>
            <a:endParaRPr lang="en-GB"/>
          </a:p>
        </p:txBody>
      </p:sp>
    </p:spTree>
    <p:extLst>
      <p:ext uri="{BB962C8B-B14F-4D97-AF65-F5344CB8AC3E}">
        <p14:creationId xmlns:p14="http://schemas.microsoft.com/office/powerpoint/2010/main" val="7612414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2B581-4478-316C-E017-3644A950498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9AA1AA1-E0BF-7BA6-9579-F12AA0EE9F8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3BCB3CD-A6CC-7B9F-A324-48D30EE9429B}"/>
              </a:ext>
            </a:extLst>
          </p:cNvPr>
          <p:cNvSpPr>
            <a:spLocks noGrp="1"/>
          </p:cNvSpPr>
          <p:nvPr>
            <p:ph type="dt" sz="half" idx="10"/>
          </p:nvPr>
        </p:nvSpPr>
        <p:spPr>
          <a:xfrm>
            <a:off x="1257300" y="9534526"/>
            <a:ext cx="4114800" cy="547688"/>
          </a:xfrm>
          <a:prstGeom prst="rect">
            <a:avLst/>
          </a:prstGeom>
        </p:spPr>
        <p:txBody>
          <a:bodyPr/>
          <a:lstStyle/>
          <a:p>
            <a:fld id="{412D165E-2ED9-4DA9-99B2-16E4DB74B7D0}" type="datetimeFigureOut">
              <a:rPr lang="en-GB" smtClean="0"/>
              <a:pPr/>
              <a:t>09/05/2024</a:t>
            </a:fld>
            <a:endParaRPr lang="en-GB"/>
          </a:p>
        </p:txBody>
      </p:sp>
      <p:sp>
        <p:nvSpPr>
          <p:cNvPr id="5" name="Footer Placeholder 4">
            <a:extLst>
              <a:ext uri="{FF2B5EF4-FFF2-40B4-BE49-F238E27FC236}">
                <a16:creationId xmlns:a16="http://schemas.microsoft.com/office/drawing/2014/main" id="{6C8DB536-CC0F-3FD6-5005-EA78F47BE210}"/>
              </a:ext>
            </a:extLst>
          </p:cNvPr>
          <p:cNvSpPr>
            <a:spLocks noGrp="1"/>
          </p:cNvSpPr>
          <p:nvPr>
            <p:ph type="ftr" sz="quarter" idx="11"/>
          </p:nvPr>
        </p:nvSpPr>
        <p:spPr>
          <a:xfrm>
            <a:off x="6057900" y="9534526"/>
            <a:ext cx="6172200" cy="547688"/>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D65D10C5-5053-998E-08E9-E24331FC16B9}"/>
              </a:ext>
            </a:extLst>
          </p:cNvPr>
          <p:cNvSpPr>
            <a:spLocks noGrp="1"/>
          </p:cNvSpPr>
          <p:nvPr>
            <p:ph type="sldNum" sz="quarter" idx="12"/>
          </p:nvPr>
        </p:nvSpPr>
        <p:spPr>
          <a:xfrm>
            <a:off x="12915900" y="9534526"/>
            <a:ext cx="4114800" cy="547688"/>
          </a:xfrm>
          <a:prstGeom prst="rect">
            <a:avLst/>
          </a:prstGeom>
        </p:spPr>
        <p:txBody>
          <a:bodyPr/>
          <a:lstStyle/>
          <a:p>
            <a:fld id="{8DF14E08-3E27-4330-BBCC-108ACDB8E4C7}" type="slidenum">
              <a:rPr lang="en-GB" smtClean="0"/>
              <a:pPr/>
              <a:t>‹#›</a:t>
            </a:fld>
            <a:endParaRPr lang="en-GB"/>
          </a:p>
        </p:txBody>
      </p:sp>
    </p:spTree>
    <p:extLst>
      <p:ext uri="{BB962C8B-B14F-4D97-AF65-F5344CB8AC3E}">
        <p14:creationId xmlns:p14="http://schemas.microsoft.com/office/powerpoint/2010/main" val="84399242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BE246E-8C75-DCA3-DB7F-6EA2FEE99F29}"/>
              </a:ext>
            </a:extLst>
          </p:cNvPr>
          <p:cNvSpPr>
            <a:spLocks noGrp="1"/>
          </p:cNvSpPr>
          <p:nvPr>
            <p:ph type="title" orient="vert"/>
          </p:nvPr>
        </p:nvSpPr>
        <p:spPr>
          <a:xfrm>
            <a:off x="13087350" y="547687"/>
            <a:ext cx="3943350" cy="8717757"/>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D61A9E7-BB09-BB63-A116-F16AE1BD4145}"/>
              </a:ext>
            </a:extLst>
          </p:cNvPr>
          <p:cNvSpPr>
            <a:spLocks noGrp="1"/>
          </p:cNvSpPr>
          <p:nvPr>
            <p:ph type="body" orient="vert" idx="1"/>
          </p:nvPr>
        </p:nvSpPr>
        <p:spPr>
          <a:xfrm>
            <a:off x="1257300" y="547687"/>
            <a:ext cx="11601450" cy="871775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56E4E0-368F-A032-B110-84FBBFDC645F}"/>
              </a:ext>
            </a:extLst>
          </p:cNvPr>
          <p:cNvSpPr>
            <a:spLocks noGrp="1"/>
          </p:cNvSpPr>
          <p:nvPr>
            <p:ph type="dt" sz="half" idx="10"/>
          </p:nvPr>
        </p:nvSpPr>
        <p:spPr>
          <a:xfrm>
            <a:off x="1257300" y="9534526"/>
            <a:ext cx="4114800" cy="547688"/>
          </a:xfrm>
          <a:prstGeom prst="rect">
            <a:avLst/>
          </a:prstGeom>
        </p:spPr>
        <p:txBody>
          <a:bodyPr/>
          <a:lstStyle/>
          <a:p>
            <a:fld id="{412D165E-2ED9-4DA9-99B2-16E4DB74B7D0}" type="datetimeFigureOut">
              <a:rPr lang="en-GB" smtClean="0"/>
              <a:pPr/>
              <a:t>09/05/2024</a:t>
            </a:fld>
            <a:endParaRPr lang="en-GB"/>
          </a:p>
        </p:txBody>
      </p:sp>
      <p:sp>
        <p:nvSpPr>
          <p:cNvPr id="5" name="Footer Placeholder 4">
            <a:extLst>
              <a:ext uri="{FF2B5EF4-FFF2-40B4-BE49-F238E27FC236}">
                <a16:creationId xmlns:a16="http://schemas.microsoft.com/office/drawing/2014/main" id="{ACAD2E2B-2A88-3153-08D6-F4DE86BC43BC}"/>
              </a:ext>
            </a:extLst>
          </p:cNvPr>
          <p:cNvSpPr>
            <a:spLocks noGrp="1"/>
          </p:cNvSpPr>
          <p:nvPr>
            <p:ph type="ftr" sz="quarter" idx="11"/>
          </p:nvPr>
        </p:nvSpPr>
        <p:spPr>
          <a:xfrm>
            <a:off x="6057900" y="9534526"/>
            <a:ext cx="6172200" cy="547688"/>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4D52D9CE-AE03-F0C2-36D6-266388D7CCBB}"/>
              </a:ext>
            </a:extLst>
          </p:cNvPr>
          <p:cNvSpPr>
            <a:spLocks noGrp="1"/>
          </p:cNvSpPr>
          <p:nvPr>
            <p:ph type="sldNum" sz="quarter" idx="12"/>
          </p:nvPr>
        </p:nvSpPr>
        <p:spPr>
          <a:xfrm>
            <a:off x="12915900" y="9534526"/>
            <a:ext cx="4114800" cy="547688"/>
          </a:xfrm>
          <a:prstGeom prst="rect">
            <a:avLst/>
          </a:prstGeom>
        </p:spPr>
        <p:txBody>
          <a:bodyPr/>
          <a:lstStyle/>
          <a:p>
            <a:fld id="{8DF14E08-3E27-4330-BBCC-108ACDB8E4C7}" type="slidenum">
              <a:rPr lang="en-GB" smtClean="0"/>
              <a:pPr/>
              <a:t>‹#›</a:t>
            </a:fld>
            <a:endParaRPr lang="en-GB"/>
          </a:p>
        </p:txBody>
      </p:sp>
    </p:spTree>
    <p:extLst>
      <p:ext uri="{BB962C8B-B14F-4D97-AF65-F5344CB8AC3E}">
        <p14:creationId xmlns:p14="http://schemas.microsoft.com/office/powerpoint/2010/main" val="3284540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reserve="1">
  <p:cSld name="BACKGROUND">
    <p:spTree>
      <p:nvGrpSpPr>
        <p:cNvPr id="1" name="Shape 305"/>
        <p:cNvGrpSpPr/>
        <p:nvPr/>
      </p:nvGrpSpPr>
      <p:grpSpPr>
        <a:xfrm>
          <a:off x="0" y="0"/>
          <a:ext cx="0" cy="0"/>
          <a:chOff x="0" y="0"/>
          <a:chExt cx="0" cy="0"/>
        </a:xfrm>
      </p:grpSpPr>
      <p:grpSp>
        <p:nvGrpSpPr>
          <p:cNvPr id="306" name="Google Shape;306;p19"/>
          <p:cNvGrpSpPr/>
          <p:nvPr/>
        </p:nvGrpSpPr>
        <p:grpSpPr>
          <a:xfrm>
            <a:off x="-24904" y="620550"/>
            <a:ext cx="18361601" cy="9076601"/>
            <a:chOff x="-12452" y="310275"/>
            <a:chExt cx="9180800" cy="4538300"/>
          </a:xfrm>
        </p:grpSpPr>
        <p:cxnSp>
          <p:nvCxnSpPr>
            <p:cNvPr id="307" name="Google Shape;307;p19"/>
            <p:cNvCxnSpPr/>
            <p:nvPr/>
          </p:nvCxnSpPr>
          <p:spPr>
            <a:xfrm>
              <a:off x="-552" y="4023430"/>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08" name="Google Shape;308;p19"/>
            <p:cNvCxnSpPr/>
            <p:nvPr/>
          </p:nvCxnSpPr>
          <p:spPr>
            <a:xfrm>
              <a:off x="-12452" y="310275"/>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09" name="Google Shape;309;p19"/>
            <p:cNvCxnSpPr/>
            <p:nvPr/>
          </p:nvCxnSpPr>
          <p:spPr>
            <a:xfrm>
              <a:off x="-552" y="722848"/>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0" name="Google Shape;310;p19"/>
            <p:cNvCxnSpPr/>
            <p:nvPr/>
          </p:nvCxnSpPr>
          <p:spPr>
            <a:xfrm>
              <a:off x="-552" y="1135420"/>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1" name="Google Shape;311;p19"/>
            <p:cNvCxnSpPr/>
            <p:nvPr/>
          </p:nvCxnSpPr>
          <p:spPr>
            <a:xfrm>
              <a:off x="-552" y="1547993"/>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2" name="Google Shape;312;p19"/>
            <p:cNvCxnSpPr/>
            <p:nvPr/>
          </p:nvCxnSpPr>
          <p:spPr>
            <a:xfrm>
              <a:off x="-552" y="1960566"/>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3" name="Google Shape;313;p19"/>
            <p:cNvCxnSpPr/>
            <p:nvPr/>
          </p:nvCxnSpPr>
          <p:spPr>
            <a:xfrm>
              <a:off x="-552" y="2373139"/>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4" name="Google Shape;314;p19"/>
            <p:cNvCxnSpPr/>
            <p:nvPr/>
          </p:nvCxnSpPr>
          <p:spPr>
            <a:xfrm>
              <a:off x="-552" y="2785711"/>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5" name="Google Shape;315;p19"/>
            <p:cNvCxnSpPr/>
            <p:nvPr/>
          </p:nvCxnSpPr>
          <p:spPr>
            <a:xfrm>
              <a:off x="-552" y="3198284"/>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6" name="Google Shape;316;p19"/>
            <p:cNvCxnSpPr/>
            <p:nvPr/>
          </p:nvCxnSpPr>
          <p:spPr>
            <a:xfrm>
              <a:off x="-552" y="3610857"/>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7" name="Google Shape;317;p19"/>
            <p:cNvCxnSpPr/>
            <p:nvPr/>
          </p:nvCxnSpPr>
          <p:spPr>
            <a:xfrm>
              <a:off x="-552" y="4436002"/>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8" name="Google Shape;318;p19"/>
            <p:cNvCxnSpPr/>
            <p:nvPr/>
          </p:nvCxnSpPr>
          <p:spPr>
            <a:xfrm>
              <a:off x="-552" y="4848575"/>
              <a:ext cx="9168900" cy="0"/>
            </a:xfrm>
            <a:prstGeom prst="straightConnector1">
              <a:avLst/>
            </a:prstGeom>
            <a:noFill/>
            <a:ln w="9525" cap="flat" cmpd="sng">
              <a:solidFill>
                <a:srgbClr val="F3F3F3"/>
              </a:solidFill>
              <a:prstDash val="solid"/>
              <a:round/>
              <a:headEnd type="none" w="med" len="med"/>
              <a:tailEnd type="none" w="med" len="med"/>
            </a:ln>
          </p:spPr>
        </p:cxnSp>
      </p:grpSp>
    </p:spTree>
    <p:extLst>
      <p:ext uri="{BB962C8B-B14F-4D97-AF65-F5344CB8AC3E}">
        <p14:creationId xmlns:p14="http://schemas.microsoft.com/office/powerpoint/2010/main" val="13178524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5/9/24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5/9/24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5/9/24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5/9/24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C66B8C-5FA1-9315-6AEB-2FD3980D9476}"/>
              </a:ext>
            </a:extLst>
          </p:cNvPr>
          <p:cNvSpPr>
            <a:spLocks noGrp="1"/>
          </p:cNvSpPr>
          <p:nvPr>
            <p:ph type="title"/>
          </p:nvPr>
        </p:nvSpPr>
        <p:spPr>
          <a:xfrm>
            <a:off x="2012632" y="509001"/>
            <a:ext cx="15773400" cy="1582458"/>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6B951E1-166E-98A2-4318-E0C01E97DF5E}"/>
              </a:ext>
            </a:extLst>
          </p:cNvPr>
          <p:cNvSpPr>
            <a:spLocks noGrp="1"/>
          </p:cNvSpPr>
          <p:nvPr>
            <p:ph type="body" idx="1"/>
          </p:nvPr>
        </p:nvSpPr>
        <p:spPr>
          <a:xfrm>
            <a:off x="2012633" y="2387095"/>
            <a:ext cx="15773399" cy="739090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a:extLst>
              <a:ext uri="{FF2B5EF4-FFF2-40B4-BE49-F238E27FC236}">
                <a16:creationId xmlns:a16="http://schemas.microsoft.com/office/drawing/2014/main" id="{B68D291E-81C2-013E-D1D4-B6407434E054}"/>
              </a:ext>
            </a:extLst>
          </p:cNvPr>
          <p:cNvSpPr/>
          <p:nvPr/>
        </p:nvSpPr>
        <p:spPr>
          <a:xfrm>
            <a:off x="274320" y="213363"/>
            <a:ext cx="1188720" cy="9863856"/>
          </a:xfrm>
          <a:prstGeom prst="rect">
            <a:avLst/>
          </a:prstGeom>
          <a:solidFill>
            <a:srgbClr val="508784"/>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spcBef>
                <a:spcPts val="900"/>
              </a:spcBef>
              <a:spcAft>
                <a:spcPts val="0"/>
              </a:spcAft>
            </a:pPr>
            <a:r>
              <a:rPr lang="en-GB" sz="2400" b="1">
                <a:solidFill>
                  <a:schemeClr val="accent3">
                    <a:lumMod val="60000"/>
                    <a:lumOff val="40000"/>
                  </a:schemeClr>
                </a:solidFill>
              </a:rPr>
              <a:t>B</a:t>
            </a:r>
            <a:r>
              <a:rPr lang="en-VN" sz="2400" b="1">
                <a:solidFill>
                  <a:schemeClr val="accent3">
                    <a:lumMod val="60000"/>
                    <a:lumOff val="40000"/>
                  </a:schemeClr>
                </a:solidFill>
              </a:rPr>
              <a:t>ài giảng </a:t>
            </a:r>
            <a:r>
              <a:rPr lang="en-VN" sz="2700" b="1">
                <a:solidFill>
                  <a:schemeClr val="accent3">
                    <a:lumMod val="60000"/>
                    <a:lumOff val="40000"/>
                  </a:schemeClr>
                </a:solidFill>
              </a:rPr>
              <a:t>Nhập môn DIGITAL MARKETING </a:t>
            </a:r>
            <a:r>
              <a:rPr lang="en-VN" sz="2400" b="1" i="1">
                <a:solidFill>
                  <a:schemeClr val="accent3">
                    <a:lumMod val="60000"/>
                    <a:lumOff val="40000"/>
                  </a:schemeClr>
                </a:solidFill>
              </a:rPr>
              <a:t>(T1-2024)</a:t>
            </a:r>
          </a:p>
          <a:p>
            <a:pPr algn="ctr">
              <a:spcBef>
                <a:spcPts val="900"/>
              </a:spcBef>
              <a:spcAft>
                <a:spcPts val="0"/>
              </a:spcAft>
            </a:pPr>
            <a:r>
              <a:rPr lang="en-VN" sz="2100" b="1" i="1">
                <a:solidFill>
                  <a:schemeClr val="accent3">
                    <a:lumMod val="60000"/>
                    <a:lumOff val="40000"/>
                  </a:schemeClr>
                </a:solidFill>
                <a:latin typeface="Palatino Linotype" panose="02040502050505030304" pitchFamily="18" charset="0"/>
              </a:rPr>
              <a:t>BM. QT bán hàng &amp; Digital Marketing – K</a:t>
            </a:r>
            <a:r>
              <a:rPr lang="en-GB" sz="2100" b="1" i="1">
                <a:solidFill>
                  <a:schemeClr val="accent3">
                    <a:lumMod val="60000"/>
                    <a:lumOff val="40000"/>
                  </a:schemeClr>
                </a:solidFill>
                <a:latin typeface="Palatino Linotype" panose="02040502050505030304" pitchFamily="18" charset="0"/>
              </a:rPr>
              <a:t>h</a:t>
            </a:r>
            <a:r>
              <a:rPr lang="en-VN" sz="2100" b="1" i="1">
                <a:solidFill>
                  <a:schemeClr val="accent3">
                    <a:lumMod val="60000"/>
                    <a:lumOff val="40000"/>
                  </a:schemeClr>
                </a:solidFill>
                <a:latin typeface="Palatino Linotype" panose="02040502050505030304" pitchFamily="18" charset="0"/>
              </a:rPr>
              <a:t>oa Marketing – ĐH. KTQD</a:t>
            </a:r>
          </a:p>
        </p:txBody>
      </p:sp>
      <p:sp>
        <p:nvSpPr>
          <p:cNvPr id="6" name="Half Frame 6">
            <a:extLst>
              <a:ext uri="{FF2B5EF4-FFF2-40B4-BE49-F238E27FC236}">
                <a16:creationId xmlns:a16="http://schemas.microsoft.com/office/drawing/2014/main" id="{2FF3837A-D30E-C86A-F5BA-27F2DD3425FE}"/>
              </a:ext>
            </a:extLst>
          </p:cNvPr>
          <p:cNvSpPr/>
          <p:nvPr/>
        </p:nvSpPr>
        <p:spPr>
          <a:xfrm rot="10800000">
            <a:off x="15491435" y="9022078"/>
            <a:ext cx="2568915" cy="1055138"/>
          </a:xfrm>
          <a:prstGeom prst="halfFrame">
            <a:avLst>
              <a:gd name="adj1" fmla="val 9018"/>
              <a:gd name="adj2" fmla="val 9298"/>
            </a:avLst>
          </a:prstGeom>
          <a:solidFill>
            <a:srgbClr val="50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2700">
              <a:solidFill>
                <a:schemeClr val="tx1"/>
              </a:solidFill>
            </a:endParaRPr>
          </a:p>
        </p:txBody>
      </p:sp>
      <p:sp>
        <p:nvSpPr>
          <p:cNvPr id="12" name="Half Frame 6">
            <a:extLst>
              <a:ext uri="{FF2B5EF4-FFF2-40B4-BE49-F238E27FC236}">
                <a16:creationId xmlns:a16="http://schemas.microsoft.com/office/drawing/2014/main" id="{ED048576-5088-DA1B-DD0A-7ABF10A157D3}"/>
              </a:ext>
            </a:extLst>
          </p:cNvPr>
          <p:cNvSpPr/>
          <p:nvPr/>
        </p:nvSpPr>
        <p:spPr>
          <a:xfrm flipH="1">
            <a:off x="15491438" y="209781"/>
            <a:ext cx="2568914" cy="1055138"/>
          </a:xfrm>
          <a:prstGeom prst="halfFrame">
            <a:avLst>
              <a:gd name="adj1" fmla="val 9018"/>
              <a:gd name="adj2" fmla="val 9298"/>
            </a:avLst>
          </a:prstGeom>
          <a:solidFill>
            <a:srgbClr val="50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2700">
              <a:solidFill>
                <a:schemeClr val="tx1"/>
              </a:solidFill>
            </a:endParaRPr>
          </a:p>
        </p:txBody>
      </p:sp>
    </p:spTree>
    <p:extLst>
      <p:ext uri="{BB962C8B-B14F-4D97-AF65-F5344CB8AC3E}">
        <p14:creationId xmlns:p14="http://schemas.microsoft.com/office/powerpoint/2010/main" val="319217514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Lst>
  <p:txStyles>
    <p:titleStyle>
      <a:lvl1pPr algn="l" defTabSz="1371600" rtl="0" eaLnBrk="1" latinLnBrk="0" hangingPunct="1">
        <a:lnSpc>
          <a:spcPct val="90000"/>
        </a:lnSpc>
        <a:spcBef>
          <a:spcPct val="0"/>
        </a:spcBef>
        <a:buNone/>
        <a:defRPr sz="6600" b="1" kern="1200">
          <a:solidFill>
            <a:srgbClr val="467A78"/>
          </a:solidFill>
          <a:latin typeface="Montserrat" pitchFamily="2" charset="77"/>
          <a:ea typeface="+mj-ea"/>
          <a:cs typeface="Times New Roman" panose="02020603050405020304" pitchFamily="18" charset="0"/>
        </a:defRPr>
      </a:lvl1pPr>
    </p:titleStyle>
    <p:bodyStyle>
      <a:lvl1pPr marL="342900" indent="-342900" algn="l" defTabSz="1371600" rtl="0" eaLnBrk="1" latinLnBrk="0" hangingPunct="1">
        <a:lnSpc>
          <a:spcPct val="120000"/>
        </a:lnSpc>
        <a:spcBef>
          <a:spcPts val="900"/>
        </a:spcBef>
        <a:spcAft>
          <a:spcPts val="900"/>
        </a:spcAft>
        <a:buFont typeface="Arial" panose="020B0604020202020204" pitchFamily="34" charset="0"/>
        <a:buChar char="•"/>
        <a:defRPr sz="3000" kern="1200">
          <a:solidFill>
            <a:schemeClr val="tx1"/>
          </a:solidFill>
          <a:latin typeface="Montserrat" pitchFamily="2" charset="77"/>
          <a:ea typeface="+mn-ea"/>
          <a:cs typeface="Times New Roman" panose="02020603050405020304" pitchFamily="18" charset="0"/>
        </a:defRPr>
      </a:lvl1pPr>
      <a:lvl2pPr marL="1028700" indent="-342900" algn="l" defTabSz="1371600" rtl="0" eaLnBrk="1" latinLnBrk="0" hangingPunct="1">
        <a:lnSpc>
          <a:spcPct val="120000"/>
        </a:lnSpc>
        <a:spcBef>
          <a:spcPts val="900"/>
        </a:spcBef>
        <a:spcAft>
          <a:spcPts val="900"/>
        </a:spcAft>
        <a:buFont typeface="Arial" panose="020B0604020202020204" pitchFamily="34" charset="0"/>
        <a:buChar char="•"/>
        <a:defRPr sz="2700" kern="1200">
          <a:solidFill>
            <a:schemeClr val="tx1"/>
          </a:solidFill>
          <a:latin typeface="Montserrat" pitchFamily="2" charset="77"/>
          <a:ea typeface="+mn-ea"/>
          <a:cs typeface="Times New Roman" panose="02020603050405020304" pitchFamily="18" charset="0"/>
        </a:defRPr>
      </a:lvl2pPr>
      <a:lvl3pPr marL="1714500" indent="-342900" algn="l" defTabSz="1371600" rtl="0" eaLnBrk="1" latinLnBrk="0" hangingPunct="1">
        <a:lnSpc>
          <a:spcPct val="120000"/>
        </a:lnSpc>
        <a:spcBef>
          <a:spcPts val="900"/>
        </a:spcBef>
        <a:spcAft>
          <a:spcPts val="900"/>
        </a:spcAft>
        <a:buFont typeface="Arial" panose="020B0604020202020204" pitchFamily="34" charset="0"/>
        <a:buChar char="•"/>
        <a:defRPr sz="2700" kern="1200">
          <a:solidFill>
            <a:schemeClr val="tx1"/>
          </a:solidFill>
          <a:latin typeface="Montserrat" pitchFamily="2" charset="77"/>
          <a:ea typeface="+mn-ea"/>
          <a:cs typeface="Times New Roman" panose="02020603050405020304" pitchFamily="18" charset="0"/>
        </a:defRPr>
      </a:lvl3pPr>
      <a:lvl4pPr marL="2400300" indent="-342900" algn="l" defTabSz="1371600" rtl="0" eaLnBrk="1" latinLnBrk="0" hangingPunct="1">
        <a:lnSpc>
          <a:spcPct val="120000"/>
        </a:lnSpc>
        <a:spcBef>
          <a:spcPts val="900"/>
        </a:spcBef>
        <a:spcAft>
          <a:spcPts val="900"/>
        </a:spcAft>
        <a:buFont typeface="Arial" panose="020B0604020202020204" pitchFamily="34" charset="0"/>
        <a:buChar char="•"/>
        <a:defRPr sz="2400" kern="1200">
          <a:solidFill>
            <a:schemeClr val="tx1"/>
          </a:solidFill>
          <a:latin typeface="Montserrat" pitchFamily="2" charset="77"/>
          <a:ea typeface="+mn-ea"/>
          <a:cs typeface="Times New Roman" panose="02020603050405020304" pitchFamily="18" charset="0"/>
        </a:defRPr>
      </a:lvl4pPr>
      <a:lvl5pPr marL="3086100" indent="-342900" algn="l" defTabSz="1371600" rtl="0" eaLnBrk="1" latinLnBrk="0" hangingPunct="1">
        <a:lnSpc>
          <a:spcPct val="120000"/>
        </a:lnSpc>
        <a:spcBef>
          <a:spcPts val="900"/>
        </a:spcBef>
        <a:spcAft>
          <a:spcPts val="900"/>
        </a:spcAft>
        <a:buFont typeface="Arial" panose="020B0604020202020204" pitchFamily="34" charset="0"/>
        <a:buChar char="•"/>
        <a:defRPr sz="2400" kern="1200">
          <a:solidFill>
            <a:schemeClr val="tx1"/>
          </a:solidFill>
          <a:latin typeface="Montserrat" pitchFamily="2" charset="77"/>
          <a:ea typeface="+mn-ea"/>
          <a:cs typeface="Times New Roman" panose="02020603050405020304" pitchFamily="18" charset="0"/>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61051269-3ED9-9E96-387F-CD10A66CFF2A}"/>
              </a:ext>
            </a:extLst>
          </p:cNvPr>
          <p:cNvSpPr txBox="1">
            <a:spLocks/>
          </p:cNvSpPr>
          <p:nvPr/>
        </p:nvSpPr>
        <p:spPr>
          <a:xfrm>
            <a:off x="1438128" y="2711444"/>
            <a:ext cx="16849872" cy="4864112"/>
          </a:xfrm>
          <a:prstGeom prst="rect">
            <a:avLst/>
          </a:prstGeom>
        </p:spPr>
        <p:txBody>
          <a:bodyPr vert="horz" lIns="137160" tIns="68580" rIns="137160" bIns="68580" rtlCol="0" anchor="ctr">
            <a:normAutofit fontScale="90000" lnSpcReduction="10000"/>
          </a:bodyPr>
          <a:lstStyle>
            <a:lvl1pPr algn="l" defTabSz="914400" rtl="0" eaLnBrk="1" latinLnBrk="0" hangingPunct="1">
              <a:lnSpc>
                <a:spcPct val="90000"/>
              </a:lnSpc>
              <a:spcBef>
                <a:spcPct val="0"/>
              </a:spcBef>
              <a:buNone/>
              <a:defRPr sz="4000" b="1" kern="1200">
                <a:solidFill>
                  <a:srgbClr val="467A78"/>
                </a:solidFill>
                <a:latin typeface="Source Sans Pro" panose="020B0503030403020204" pitchFamily="34" charset="0"/>
                <a:ea typeface="Source Sans Pro" panose="020B0503030403020204" pitchFamily="34" charset="0"/>
                <a:cs typeface="Times New Roman" panose="02020603050405020304" pitchFamily="18" charset="0"/>
              </a:defRPr>
            </a:lvl1pPr>
          </a:lstStyle>
          <a:p>
            <a:pPr algn="ctr">
              <a:lnSpc>
                <a:spcPct val="150000"/>
              </a:lnSpc>
            </a:pPr>
            <a:r>
              <a:rPr lang="en-VN" sz="7950" dirty="0">
                <a:latin typeface="Arial" panose="020B0604020202020204" pitchFamily="34" charset="0"/>
                <a:cs typeface="Arial" panose="020B0604020202020204" pitchFamily="34" charset="0"/>
              </a:rPr>
              <a:t>Chapter 9: </a:t>
            </a:r>
            <a:br>
              <a:rPr lang="en-VN" sz="6000" dirty="0"/>
            </a:br>
            <a:r>
              <a:rPr lang="en-US" sz="7950" dirty="0">
                <a:latin typeface="Arial" panose="020B0604020202020204" pitchFamily="34" charset="0"/>
                <a:cs typeface="Arial" panose="020B0604020202020204" pitchFamily="34" charset="0"/>
              </a:rPr>
              <a:t>Marketing communications using digital media channels</a:t>
            </a:r>
          </a:p>
        </p:txBody>
      </p:sp>
    </p:spTree>
    <p:extLst>
      <p:ext uri="{BB962C8B-B14F-4D97-AF65-F5344CB8AC3E}">
        <p14:creationId xmlns:p14="http://schemas.microsoft.com/office/powerpoint/2010/main" val="21798837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3E5E0"/>
        </a:solidFill>
        <a:effectLst/>
      </p:bgPr>
    </p:bg>
    <p:spTree>
      <p:nvGrpSpPr>
        <p:cNvPr id="1" name=""/>
        <p:cNvGrpSpPr/>
        <p:nvPr/>
      </p:nvGrpSpPr>
      <p:grpSpPr>
        <a:xfrm>
          <a:off x="0" y="0"/>
          <a:ext cx="0" cy="0"/>
          <a:chOff x="0" y="0"/>
          <a:chExt cx="0" cy="0"/>
        </a:xfrm>
      </p:grpSpPr>
      <p:sp>
        <p:nvSpPr>
          <p:cNvPr id="67" name="TextBox 66">
            <a:extLst>
              <a:ext uri="{FF2B5EF4-FFF2-40B4-BE49-F238E27FC236}">
                <a16:creationId xmlns:a16="http://schemas.microsoft.com/office/drawing/2014/main" id="{51372623-E1A7-C10E-AA13-9E918F3D0A21}"/>
              </a:ext>
            </a:extLst>
          </p:cNvPr>
          <p:cNvSpPr txBox="1"/>
          <p:nvPr/>
        </p:nvSpPr>
        <p:spPr>
          <a:xfrm>
            <a:off x="7242048" y="4315968"/>
            <a:ext cx="184731" cy="369332"/>
          </a:xfrm>
          <a:prstGeom prst="rect">
            <a:avLst/>
          </a:prstGeom>
          <a:noFill/>
        </p:spPr>
        <p:txBody>
          <a:bodyPr wrap="square" rtlCol="0">
            <a:spAutoFit/>
          </a:bodyPr>
          <a:lstStyle/>
          <a:p>
            <a:endParaRPr lang="en-US" dirty="0"/>
          </a:p>
        </p:txBody>
      </p:sp>
      <p:sp>
        <p:nvSpPr>
          <p:cNvPr id="34" name="Title 33">
            <a:extLst>
              <a:ext uri="{FF2B5EF4-FFF2-40B4-BE49-F238E27FC236}">
                <a16:creationId xmlns:a16="http://schemas.microsoft.com/office/drawing/2014/main" id="{6238011E-135B-0F35-AD73-5BA2FBF6F7E9}"/>
              </a:ext>
            </a:extLst>
          </p:cNvPr>
          <p:cNvSpPr>
            <a:spLocks noGrp="1"/>
          </p:cNvSpPr>
          <p:nvPr>
            <p:ph type="title"/>
          </p:nvPr>
        </p:nvSpPr>
        <p:spPr/>
        <p:txBody>
          <a:bodyPr/>
          <a:lstStyle/>
          <a:p>
            <a:r>
              <a:rPr lang="en-VN"/>
              <a:t>Paid search marketing - PPC</a:t>
            </a:r>
          </a:p>
        </p:txBody>
      </p:sp>
      <p:sp>
        <p:nvSpPr>
          <p:cNvPr id="35" name="Content Placeholder 34">
            <a:extLst>
              <a:ext uri="{FF2B5EF4-FFF2-40B4-BE49-F238E27FC236}">
                <a16:creationId xmlns:a16="http://schemas.microsoft.com/office/drawing/2014/main" id="{07A2F6F3-4F0D-4FF5-27D0-0EB15DB0AB42}"/>
              </a:ext>
            </a:extLst>
          </p:cNvPr>
          <p:cNvSpPr>
            <a:spLocks noGrp="1"/>
          </p:cNvSpPr>
          <p:nvPr>
            <p:ph idx="1"/>
          </p:nvPr>
        </p:nvSpPr>
        <p:spPr/>
        <p:txBody>
          <a:bodyPr>
            <a:normAutofit/>
          </a:bodyPr>
          <a:lstStyle/>
          <a:p>
            <a:pPr marL="0" indent="0">
              <a:buNone/>
            </a:pPr>
            <a:r>
              <a:rPr lang="en-US" sz="2400" b="1">
                <a:solidFill>
                  <a:srgbClr val="007FFF"/>
                </a:solidFill>
                <a:effectLst/>
              </a:rPr>
              <a:t>Paid search (pay-per-click) marketing (PPC): </a:t>
            </a:r>
            <a:r>
              <a:rPr lang="en-US" sz="2400">
                <a:effectLst/>
              </a:rPr>
              <a:t>A relevant text ad with a link to a company page is displayed on the SERPs when the user of a search engine types in a specific phrase. </a:t>
            </a:r>
          </a:p>
          <a:p>
            <a:pPr marL="0" indent="0">
              <a:buNone/>
            </a:pPr>
            <a:r>
              <a:rPr lang="en-US" sz="2400">
                <a:effectLst/>
              </a:rPr>
              <a:t>- A fee is charged for every click of each link, with the amount bid for the click mainly determining its position. Additionally, PPC may involve advertising through a display network of third-party sites (which may be on a CPC, CPM or CPA basis). </a:t>
            </a:r>
            <a:endParaRPr lang="en-US" sz="2400"/>
          </a:p>
          <a:p>
            <a:pPr marL="0" indent="0">
              <a:buNone/>
            </a:pPr>
            <a:endParaRPr lang="en-VN" sz="2400"/>
          </a:p>
        </p:txBody>
      </p:sp>
      <p:pic>
        <p:nvPicPr>
          <p:cNvPr id="37" name="Picture 36" descr="A screenshot of a computer&#10;&#10;Description automatically generated">
            <a:extLst>
              <a:ext uri="{FF2B5EF4-FFF2-40B4-BE49-F238E27FC236}">
                <a16:creationId xmlns:a16="http://schemas.microsoft.com/office/drawing/2014/main" id="{5871CE99-8203-56DE-5857-B3A53B183AFC}"/>
              </a:ext>
            </a:extLst>
          </p:cNvPr>
          <p:cNvPicPr>
            <a:picLocks noChangeAspect="1"/>
          </p:cNvPicPr>
          <p:nvPr/>
        </p:nvPicPr>
        <p:blipFill rotWithShape="1">
          <a:blip r:embed="rId3">
            <a:extLst>
              <a:ext uri="{28A0092B-C50C-407E-A947-70E740481C1C}">
                <a14:useLocalDpi xmlns:a14="http://schemas.microsoft.com/office/drawing/2010/main" val="0"/>
              </a:ext>
            </a:extLst>
          </a:blip>
          <a:srcRect l="17579" t="41512" r="40264" b="34335"/>
          <a:stretch/>
        </p:blipFill>
        <p:spPr>
          <a:xfrm>
            <a:off x="2984687" y="4876434"/>
            <a:ext cx="13290681" cy="494537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03136AEE-3BA8-040D-858A-F44DCF8C3261}"/>
              </a:ext>
            </a:extLst>
          </p:cNvPr>
          <p:cNvSpPr txBox="1">
            <a:spLocks/>
          </p:cNvSpPr>
          <p:nvPr/>
        </p:nvSpPr>
        <p:spPr>
          <a:xfrm>
            <a:off x="2012632" y="2260938"/>
            <a:ext cx="6801675" cy="6114047"/>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b="1">
                <a:effectLst/>
                <a:latin typeface="Source Sans Pro" panose="020B0503030403020204" pitchFamily="34" charset="0"/>
                <a:ea typeface="Source Sans Pro" panose="020B0503030403020204" pitchFamily="34" charset="0"/>
              </a:rPr>
              <a:t>Advantages</a:t>
            </a:r>
            <a:endParaRPr lang="en-US" sz="2800">
              <a:latin typeface="Source Sans Pro" panose="020B0503030403020204" pitchFamily="34" charset="0"/>
              <a:ea typeface="Source Sans Pro" panose="020B0503030403020204" pitchFamily="34" charset="0"/>
            </a:endParaRPr>
          </a:p>
          <a:p>
            <a:r>
              <a:rPr lang="en-US" sz="2000" b="1">
                <a:effectLst/>
                <a:latin typeface="Source Sans Pro" panose="020B0503030403020204" pitchFamily="34" charset="0"/>
                <a:ea typeface="Source Sans Pro" panose="020B0503030403020204" pitchFamily="34" charset="0"/>
              </a:rPr>
              <a:t>The advertiser is not paying for the ad to be displayed. </a:t>
            </a:r>
            <a:r>
              <a:rPr lang="en-US" sz="2000">
                <a:effectLst/>
                <a:latin typeface="Source Sans Pro" panose="020B0503030403020204" pitchFamily="34" charset="0"/>
                <a:ea typeface="Source Sans Pro" panose="020B0503030403020204" pitchFamily="34" charset="0"/>
              </a:rPr>
              <a:t>Cost is only incurred when an ad is clicked on and a visitor is directed to the advertiser’s website. </a:t>
            </a:r>
          </a:p>
          <a:p>
            <a:r>
              <a:rPr lang="en-US" sz="2000" b="1">
                <a:effectLst/>
                <a:latin typeface="Source Sans Pro" panose="020B0503030403020204" pitchFamily="34" charset="0"/>
                <a:ea typeface="Source Sans Pro" panose="020B0503030403020204" pitchFamily="34" charset="0"/>
              </a:rPr>
              <a:t>PPC advertising is highly targeted </a:t>
            </a:r>
            <a:endParaRPr lang="en-US" sz="2000">
              <a:latin typeface="Source Sans Pro" panose="020B0503030403020204" pitchFamily="34" charset="0"/>
              <a:ea typeface="Source Sans Pro" panose="020B0503030403020204" pitchFamily="34" charset="0"/>
            </a:endParaRPr>
          </a:p>
          <a:p>
            <a:r>
              <a:rPr lang="en-US" sz="2000" b="1">
                <a:effectLst/>
                <a:latin typeface="Source Sans Pro" panose="020B0503030403020204" pitchFamily="34" charset="0"/>
                <a:ea typeface="Source Sans Pro" panose="020B0503030403020204" pitchFamily="34" charset="0"/>
              </a:rPr>
              <a:t>Good accountability</a:t>
            </a:r>
            <a:endParaRPr lang="en-US" sz="2000">
              <a:latin typeface="Source Sans Pro" panose="020B0503030403020204" pitchFamily="34" charset="0"/>
              <a:ea typeface="Source Sans Pro" panose="020B0503030403020204" pitchFamily="34" charset="0"/>
            </a:endParaRPr>
          </a:p>
          <a:p>
            <a:r>
              <a:rPr lang="en-US" sz="2000" b="1">
                <a:effectLst/>
                <a:latin typeface="Source Sans Pro" panose="020B0503030403020204" pitchFamily="34" charset="0"/>
                <a:ea typeface="Source Sans Pro" panose="020B0503030403020204" pitchFamily="34" charset="0"/>
              </a:rPr>
              <a:t>Predictable </a:t>
            </a:r>
            <a:endParaRPr lang="en-US" sz="2000">
              <a:latin typeface="Source Sans Pro" panose="020B0503030403020204" pitchFamily="34" charset="0"/>
              <a:ea typeface="Source Sans Pro" panose="020B0503030403020204" pitchFamily="34" charset="0"/>
            </a:endParaRPr>
          </a:p>
          <a:p>
            <a:r>
              <a:rPr lang="en-US" sz="2000" b="1">
                <a:effectLst/>
                <a:latin typeface="Source Sans Pro" panose="020B0503030403020204" pitchFamily="34" charset="0"/>
                <a:ea typeface="Source Sans Pro" panose="020B0503030403020204" pitchFamily="34" charset="0"/>
              </a:rPr>
              <a:t>Technically simpler than SEO </a:t>
            </a:r>
            <a:endParaRPr lang="en-US" sz="2000">
              <a:latin typeface="Source Sans Pro" panose="020B0503030403020204" pitchFamily="34" charset="0"/>
              <a:ea typeface="Source Sans Pro" panose="020B0503030403020204" pitchFamily="34" charset="0"/>
            </a:endParaRPr>
          </a:p>
          <a:p>
            <a:r>
              <a:rPr lang="en-US" sz="2000" b="1">
                <a:effectLst/>
                <a:latin typeface="Source Sans Pro" panose="020B0503030403020204" pitchFamily="34" charset="0"/>
                <a:ea typeface="Source Sans Pro" panose="020B0503030403020204" pitchFamily="34" charset="0"/>
              </a:rPr>
              <a:t>Remarketing: </a:t>
            </a:r>
            <a:r>
              <a:rPr lang="en-US" sz="2000">
                <a:effectLst/>
                <a:latin typeface="Source Sans Pro" panose="020B0503030403020204" pitchFamily="34" charset="0"/>
                <a:ea typeface="Source Sans Pro" panose="020B0503030403020204" pitchFamily="34" charset="0"/>
              </a:rPr>
              <a:t>Google offers a remarketing option for retargeting through cookies placed on the searcher’s computer to display ads on the content network after someone has clicked on a paid search ad or visited a specific page on a site as a reminder to act. </a:t>
            </a:r>
            <a:endParaRPr lang="en-US" sz="2000" b="1">
              <a:effectLst/>
              <a:latin typeface="Source Sans Pro" panose="020B0503030403020204" pitchFamily="34" charset="0"/>
              <a:ea typeface="Source Sans Pro" panose="020B0503030403020204" pitchFamily="34" charset="0"/>
            </a:endParaRPr>
          </a:p>
          <a:p>
            <a:r>
              <a:rPr lang="en-US" sz="2000" b="1">
                <a:effectLst/>
                <a:latin typeface="Source Sans Pro" panose="020B0503030403020204" pitchFamily="34" charset="0"/>
                <a:ea typeface="Source Sans Pro" panose="020B0503030403020204" pitchFamily="34" charset="0"/>
              </a:rPr>
              <a:t>Prospecting with Customer Match. </a:t>
            </a:r>
            <a:r>
              <a:rPr lang="en-US" sz="2000">
                <a:effectLst/>
                <a:latin typeface="Source Sans Pro" panose="020B0503030403020204" pitchFamily="34" charset="0"/>
                <a:ea typeface="Source Sans Pro" panose="020B0503030403020204" pitchFamily="34" charset="0"/>
              </a:rPr>
              <a:t>By uploading a list of email addresses of prospects or customers, i.e. similar audiences, Google can serve ads to people who are similar in terms of their profile and behaviour.</a:t>
            </a:r>
            <a:endParaRPr lang="en-US" sz="2000">
              <a:latin typeface="Source Sans Pro" panose="020B0503030403020204" pitchFamily="34" charset="0"/>
              <a:ea typeface="Source Sans Pro" panose="020B0503030403020204" pitchFamily="34" charset="0"/>
            </a:endParaRPr>
          </a:p>
          <a:p>
            <a:r>
              <a:rPr lang="en-US" sz="2000" b="1">
                <a:effectLst/>
                <a:latin typeface="Source Sans Pro" panose="020B0503030403020204" pitchFamily="34" charset="0"/>
                <a:ea typeface="Source Sans Pro" panose="020B0503030403020204" pitchFamily="34" charset="0"/>
              </a:rPr>
              <a:t>Speed </a:t>
            </a:r>
            <a:endParaRPr lang="en-US" sz="2000">
              <a:latin typeface="Source Sans Pro" panose="020B0503030403020204" pitchFamily="34" charset="0"/>
              <a:ea typeface="Source Sans Pro" panose="020B0503030403020204" pitchFamily="34" charset="0"/>
            </a:endParaRPr>
          </a:p>
          <a:p>
            <a:r>
              <a:rPr lang="en-US" sz="2000" b="1">
                <a:effectLst/>
                <a:latin typeface="Source Sans Pro" panose="020B0503030403020204" pitchFamily="34" charset="0"/>
                <a:ea typeface="Source Sans Pro" panose="020B0503030403020204" pitchFamily="34" charset="0"/>
              </a:rPr>
              <a:t>Branding. </a:t>
            </a:r>
            <a:r>
              <a:rPr lang="en-US" sz="2000">
                <a:effectLst/>
                <a:latin typeface="Source Sans Pro" panose="020B0503030403020204" pitchFamily="34" charset="0"/>
                <a:ea typeface="Source Sans Pro" panose="020B0503030403020204" pitchFamily="34" charset="0"/>
              </a:rPr>
              <a:t>Tests have shown that there is a branding effect with PPC, even if users do not click on the ad. </a:t>
            </a:r>
          </a:p>
          <a:p>
            <a:r>
              <a:rPr lang="en-US" sz="2000" b="1">
                <a:effectLst/>
                <a:latin typeface="Source Sans Pro" panose="020B0503030403020204" pitchFamily="34" charset="0"/>
                <a:ea typeface="Source Sans Pro" panose="020B0503030403020204" pitchFamily="34" charset="0"/>
              </a:rPr>
              <a:t>Artificial intelligence tools. </a:t>
            </a:r>
            <a:endParaRPr lang="en-US" sz="2000">
              <a:latin typeface="Source Sans Pro" panose="020B0503030403020204" pitchFamily="34" charset="0"/>
              <a:ea typeface="Source Sans Pro" panose="020B0503030403020204" pitchFamily="34" charset="0"/>
            </a:endParaRPr>
          </a:p>
          <a:p>
            <a:endParaRPr lang="en-US" sz="2000">
              <a:latin typeface="Source Sans Pro" panose="020B0503030403020204" pitchFamily="34" charset="0"/>
              <a:ea typeface="Source Sans Pro" panose="020B0503030403020204" pitchFamily="34" charset="0"/>
            </a:endParaRPr>
          </a:p>
          <a:p>
            <a:endParaRPr lang="en-US" sz="1000">
              <a:latin typeface="Source Sans Pro" panose="020B0503030403020204" pitchFamily="34" charset="0"/>
              <a:ea typeface="Source Sans Pro" panose="020B0503030403020204" pitchFamily="34" charset="0"/>
            </a:endParaRPr>
          </a:p>
          <a:p>
            <a:endParaRPr lang="en-US" sz="1400">
              <a:latin typeface="Source Sans Pro" panose="020B0503030403020204" pitchFamily="34" charset="0"/>
              <a:ea typeface="Source Sans Pro" panose="020B0503030403020204" pitchFamily="34" charset="0"/>
            </a:endParaRPr>
          </a:p>
        </p:txBody>
      </p:sp>
      <p:sp>
        <p:nvSpPr>
          <p:cNvPr id="16" name="Content Placeholder 2">
            <a:extLst>
              <a:ext uri="{FF2B5EF4-FFF2-40B4-BE49-F238E27FC236}">
                <a16:creationId xmlns:a16="http://schemas.microsoft.com/office/drawing/2014/main" id="{C46514A3-3212-C07B-A9AC-8E7FE7D7E7AE}"/>
              </a:ext>
            </a:extLst>
          </p:cNvPr>
          <p:cNvSpPr txBox="1">
            <a:spLocks/>
          </p:cNvSpPr>
          <p:nvPr/>
        </p:nvSpPr>
        <p:spPr>
          <a:xfrm>
            <a:off x="9141941" y="2290196"/>
            <a:ext cx="8642032" cy="6968103"/>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800" b="1">
                <a:solidFill>
                  <a:schemeClr val="tx1"/>
                </a:solidFill>
                <a:effectLst/>
                <a:latin typeface="Source Sans Pro" panose="020B0503030403020204" pitchFamily="34" charset="0"/>
                <a:ea typeface="Source Sans Pro" panose="020B0503030403020204" pitchFamily="34" charset="0"/>
              </a:rPr>
              <a:t>Disadvantages</a:t>
            </a:r>
            <a:r>
              <a:rPr lang="en-US" b="1">
                <a:solidFill>
                  <a:schemeClr val="tx1"/>
                </a:solidFill>
                <a:effectLst/>
                <a:latin typeface="Source Sans Pro" panose="020B0503030403020204" pitchFamily="34" charset="0"/>
                <a:ea typeface="Source Sans Pro" panose="020B0503030403020204" pitchFamily="34" charset="0"/>
              </a:rPr>
              <a:t> </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Competitive and expensive</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Inappropriate. </a:t>
            </a:r>
            <a:r>
              <a:rPr lang="en-US" sz="2200" b="1">
                <a:latin typeface="Source Sans Pro" panose="020B0503030403020204" pitchFamily="34" charset="0"/>
                <a:ea typeface="Source Sans Pro" panose="020B0503030403020204" pitchFamily="34" charset="0"/>
              </a:rPr>
              <a:t>I</a:t>
            </a:r>
            <a:r>
              <a:rPr lang="en-US" sz="2200">
                <a:effectLst/>
                <a:latin typeface="Source Sans Pro" panose="020B0503030403020204" pitchFamily="34" charset="0"/>
                <a:ea typeface="Source Sans Pro" panose="020B0503030403020204" pitchFamily="34" charset="0"/>
              </a:rPr>
              <a:t>t might not be cost-effective to compete for companies with a lower budget or a narrower range of products on which to generate lifetime value</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Requires specialist knowledge. </a:t>
            </a:r>
            <a:r>
              <a:rPr lang="en-US" sz="2200">
                <a:effectLst/>
                <a:latin typeface="Source Sans Pro" panose="020B0503030403020204" pitchFamily="34" charset="0"/>
                <a:ea typeface="Source Sans Pro" panose="020B0503030403020204" pitchFamily="34" charset="0"/>
              </a:rPr>
              <a:t>PPC requires a knowledge of configuration, bidding options and of the reporting facilities of different ad networks. </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Time-consuming. </a:t>
            </a:r>
            <a:r>
              <a:rPr lang="en-US" sz="2200">
                <a:effectLst/>
                <a:latin typeface="Source Sans Pro" panose="020B0503030403020204" pitchFamily="34" charset="0"/>
                <a:ea typeface="Source Sans Pro" panose="020B0503030403020204" pitchFamily="34" charset="0"/>
              </a:rPr>
              <a:t>To manage a PPC account can require daily or even hourly checks on the bidding in order to stay competitive. </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Irrelevant. </a:t>
            </a:r>
            <a:r>
              <a:rPr lang="en-US" sz="2200">
                <a:effectLst/>
                <a:latin typeface="Source Sans Pro" panose="020B0503030403020204" pitchFamily="34" charset="0"/>
                <a:ea typeface="Source Sans Pro" panose="020B0503030403020204" pitchFamily="34" charset="0"/>
              </a:rPr>
              <a:t>Sponsored listings are only part of the search engine marketing mix. Many search users do not click on these because they don’t trust advertisers, although these are mainly people involved in marketing.</a:t>
            </a:r>
            <a:endParaRPr lang="en-US" sz="2200">
              <a:latin typeface="Source Sans Pro" panose="020B0503030403020204" pitchFamily="34" charset="0"/>
              <a:ea typeface="Source Sans Pro" panose="020B0503030403020204" pitchFamily="34" charset="0"/>
            </a:endParaRPr>
          </a:p>
        </p:txBody>
      </p:sp>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2012632" y="509001"/>
            <a:ext cx="15773400" cy="1582458"/>
          </a:xfrm>
        </p:spPr>
        <p:txBody>
          <a:bodyPr/>
          <a:lstStyle/>
          <a:p>
            <a:r>
              <a:rPr lang="en-US" sz="6000" dirty="0" err="1">
                <a:latin typeface=""/>
              </a:rPr>
              <a:t>Paid search marketing - PPC </a:t>
            </a:r>
            <a:endParaRPr lang="en-VN"/>
          </a:p>
        </p:txBody>
      </p:sp>
    </p:spTree>
    <p:extLst>
      <p:ext uri="{BB962C8B-B14F-4D97-AF65-F5344CB8AC3E}">
        <p14:creationId xmlns:p14="http://schemas.microsoft.com/office/powerpoint/2010/main" val="3896118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p:txBody>
          <a:bodyPr/>
          <a:lstStyle/>
          <a:p>
            <a:r>
              <a:rPr lang="en-US" sz="6000" dirty="0" err="1">
                <a:latin typeface=""/>
              </a:rPr>
              <a:t>Paid search marketing - PPC </a:t>
            </a:r>
            <a:endParaRPr lang="en-VN"/>
          </a:p>
        </p:txBody>
      </p:sp>
      <p:sp>
        <p:nvSpPr>
          <p:cNvPr id="2" name="Content Placeholder 1">
            <a:extLst>
              <a:ext uri="{FF2B5EF4-FFF2-40B4-BE49-F238E27FC236}">
                <a16:creationId xmlns:a16="http://schemas.microsoft.com/office/drawing/2014/main" id="{36E3E99E-24AB-1EC6-28FD-7DFC3F0A9B32}"/>
              </a:ext>
            </a:extLst>
          </p:cNvPr>
          <p:cNvSpPr>
            <a:spLocks noGrp="1"/>
          </p:cNvSpPr>
          <p:nvPr>
            <p:ph idx="1"/>
          </p:nvPr>
        </p:nvSpPr>
        <p:spPr/>
        <p:txBody>
          <a:bodyPr>
            <a:normAutofit/>
          </a:bodyPr>
          <a:lstStyle/>
          <a:p>
            <a:pPr marL="0" indent="0">
              <a:buNone/>
            </a:pPr>
            <a:r>
              <a:rPr lang="en-US" sz="2800" b="1">
                <a:effectLst/>
              </a:rPr>
              <a:t>Best practice in planning and managing </a:t>
            </a:r>
            <a:r>
              <a:rPr lang="en-US" sz="2800" b="1"/>
              <a:t>PPC: </a:t>
            </a:r>
            <a:r>
              <a:rPr lang="en-US" sz="2800"/>
              <a:t>Optimising pay-per-click </a:t>
            </a:r>
          </a:p>
          <a:p>
            <a:pPr marL="342900" indent="-342900">
              <a:buFont typeface="Arial" panose="020B0604020202020204" pitchFamily="34" charset="0"/>
              <a:buChar char="•"/>
            </a:pPr>
            <a:r>
              <a:rPr lang="en-US" sz="2400"/>
              <a:t>Targeting:  Search ad network strategy; Display network strategy; Campaign structure strategy; Keyword matching strategy; Search-term targeting strategy.  </a:t>
            </a:r>
          </a:p>
          <a:p>
            <a:pPr marL="342900" indent="-342900">
              <a:buFont typeface="Arial" panose="020B0604020202020204" pitchFamily="34" charset="0"/>
              <a:buChar char="•"/>
            </a:pPr>
            <a:r>
              <a:rPr lang="en-US" sz="2400"/>
              <a:t>Budget and bid management </a:t>
            </a:r>
          </a:p>
          <a:p>
            <a:pPr marL="342900" indent="-342900">
              <a:buFont typeface="Arial" panose="020B0604020202020204" pitchFamily="34" charset="0"/>
              <a:buChar char="•"/>
            </a:pPr>
            <a:r>
              <a:rPr lang="en-US" sz="2400"/>
              <a:t>Creative testing and campaign optimization </a:t>
            </a:r>
          </a:p>
          <a:p>
            <a:pPr marL="342900" indent="-342900">
              <a:buFont typeface="Arial" panose="020B0604020202020204" pitchFamily="34" charset="0"/>
              <a:buChar char="•"/>
            </a:pPr>
            <a:r>
              <a:rPr lang="en-US" sz="2400"/>
              <a:t>Communications integration</a:t>
            </a:r>
          </a:p>
        </p:txBody>
      </p:sp>
      <p:pic>
        <p:nvPicPr>
          <p:cNvPr id="4" name="Picture 3" descr="A screenshot of a computer&#10;&#10;Description automatically generated">
            <a:extLst>
              <a:ext uri="{FF2B5EF4-FFF2-40B4-BE49-F238E27FC236}">
                <a16:creationId xmlns:a16="http://schemas.microsoft.com/office/drawing/2014/main" id="{55B17F6F-C40D-90BA-D8AC-4131C741C17A}"/>
              </a:ext>
            </a:extLst>
          </p:cNvPr>
          <p:cNvPicPr>
            <a:picLocks noChangeAspect="1"/>
          </p:cNvPicPr>
          <p:nvPr/>
        </p:nvPicPr>
        <p:blipFill rotWithShape="1">
          <a:blip r:embed="rId3">
            <a:extLst>
              <a:ext uri="{28A0092B-C50C-407E-A947-70E740481C1C}">
                <a14:useLocalDpi xmlns:a14="http://schemas.microsoft.com/office/drawing/2010/main" val="0"/>
              </a:ext>
            </a:extLst>
          </a:blip>
          <a:srcRect l="15538" t="44958" r="39578" b="38287"/>
          <a:stretch/>
        </p:blipFill>
        <p:spPr>
          <a:xfrm>
            <a:off x="2514600" y="6591301"/>
            <a:ext cx="14401800" cy="3657600"/>
          </a:xfrm>
          <a:prstGeom prst="rect">
            <a:avLst/>
          </a:prstGeom>
        </p:spPr>
      </p:pic>
    </p:spTree>
    <p:extLst>
      <p:ext uri="{BB962C8B-B14F-4D97-AF65-F5344CB8AC3E}">
        <p14:creationId xmlns:p14="http://schemas.microsoft.com/office/powerpoint/2010/main" val="435074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extBox 66">
            <a:extLst>
              <a:ext uri="{FF2B5EF4-FFF2-40B4-BE49-F238E27FC236}">
                <a16:creationId xmlns:a16="http://schemas.microsoft.com/office/drawing/2014/main" id="{51372623-E1A7-C10E-AA13-9E918F3D0A21}"/>
              </a:ext>
            </a:extLst>
          </p:cNvPr>
          <p:cNvSpPr txBox="1"/>
          <p:nvPr/>
        </p:nvSpPr>
        <p:spPr>
          <a:xfrm>
            <a:off x="7242048" y="4315968"/>
            <a:ext cx="184731" cy="369332"/>
          </a:xfrm>
          <a:prstGeom prst="rect">
            <a:avLst/>
          </a:prstGeom>
          <a:noFill/>
        </p:spPr>
        <p:txBody>
          <a:bodyPr wrap="square" rtlCol="0">
            <a:spAutoFit/>
          </a:bodyPr>
          <a:lstStyle/>
          <a:p>
            <a:endParaRPr lang="en-US" dirty="0"/>
          </a:p>
        </p:txBody>
      </p:sp>
      <p:pic>
        <p:nvPicPr>
          <p:cNvPr id="19" name="Picture 18" descr="A screenshot of a computer&#10;&#10;Description automatically generated">
            <a:extLst>
              <a:ext uri="{FF2B5EF4-FFF2-40B4-BE49-F238E27FC236}">
                <a16:creationId xmlns:a16="http://schemas.microsoft.com/office/drawing/2014/main" id="{73769845-9DD0-6386-E0A6-AB2D3D00743C}"/>
              </a:ext>
            </a:extLst>
          </p:cNvPr>
          <p:cNvPicPr>
            <a:picLocks noChangeAspect="1"/>
          </p:cNvPicPr>
          <p:nvPr/>
        </p:nvPicPr>
        <p:blipFill rotWithShape="1">
          <a:blip r:embed="rId3">
            <a:extLst>
              <a:ext uri="{28A0092B-C50C-407E-A947-70E740481C1C}">
                <a14:useLocalDpi xmlns:a14="http://schemas.microsoft.com/office/drawing/2010/main" val="0"/>
              </a:ext>
            </a:extLst>
          </a:blip>
          <a:srcRect l="19540" t="30415" r="40264" b="29807"/>
          <a:stretch/>
        </p:blipFill>
        <p:spPr>
          <a:xfrm>
            <a:off x="2971800" y="1950938"/>
            <a:ext cx="12996005" cy="8352826"/>
          </a:xfrm>
          <a:prstGeom prst="rect">
            <a:avLst/>
          </a:prstGeom>
        </p:spPr>
      </p:pic>
      <p:sp>
        <p:nvSpPr>
          <p:cNvPr id="20" name="Title 19">
            <a:extLst>
              <a:ext uri="{FF2B5EF4-FFF2-40B4-BE49-F238E27FC236}">
                <a16:creationId xmlns:a16="http://schemas.microsoft.com/office/drawing/2014/main" id="{A62A02CC-D37C-30A5-962C-26BB0FFBB068}"/>
              </a:ext>
            </a:extLst>
          </p:cNvPr>
          <p:cNvSpPr>
            <a:spLocks noGrp="1"/>
          </p:cNvSpPr>
          <p:nvPr>
            <p:ph type="title"/>
          </p:nvPr>
        </p:nvSpPr>
        <p:spPr>
          <a:xfrm>
            <a:off x="1828800" y="179668"/>
            <a:ext cx="15773400" cy="1582458"/>
          </a:xfrm>
        </p:spPr>
        <p:txBody>
          <a:bodyPr/>
          <a:lstStyle/>
          <a:p>
            <a:r>
              <a:rPr lang="en-US" sz="6000" dirty="0" err="1">
                <a:latin typeface=""/>
              </a:rPr>
              <a:t>Paid search marketing - PPC </a:t>
            </a:r>
            <a:endParaRPr lang="en-VN"/>
          </a:p>
        </p:txBody>
      </p:sp>
    </p:spTree>
    <p:extLst>
      <p:ext uri="{BB962C8B-B14F-4D97-AF65-F5344CB8AC3E}">
        <p14:creationId xmlns:p14="http://schemas.microsoft.com/office/powerpoint/2010/main" val="20828190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45">
            <a:extLst>
              <a:ext uri="{FF2B5EF4-FFF2-40B4-BE49-F238E27FC236}">
                <a16:creationId xmlns:a16="http://schemas.microsoft.com/office/drawing/2014/main" id="{9A4E8206-9E4E-FC3F-22A7-174A9F89FEE6}"/>
              </a:ext>
            </a:extLst>
          </p:cNvPr>
          <p:cNvSpPr>
            <a:spLocks noGrp="1"/>
          </p:cNvSpPr>
          <p:nvPr>
            <p:ph type="title"/>
          </p:nvPr>
        </p:nvSpPr>
        <p:spPr/>
        <p:txBody>
          <a:bodyPr>
            <a:normAutofit/>
          </a:bodyPr>
          <a:lstStyle/>
          <a:p>
            <a:r>
              <a:rPr lang="en-US" sz="5400"/>
              <a:t>Digital display advertising</a:t>
            </a:r>
            <a:endParaRPr lang="en-VN" sz="5400"/>
          </a:p>
        </p:txBody>
      </p:sp>
      <p:sp>
        <p:nvSpPr>
          <p:cNvPr id="48" name="Content Placeholder 47">
            <a:extLst>
              <a:ext uri="{FF2B5EF4-FFF2-40B4-BE49-F238E27FC236}">
                <a16:creationId xmlns:a16="http://schemas.microsoft.com/office/drawing/2014/main" id="{9CC81240-4B73-FB81-5F89-D278DDF40E73}"/>
              </a:ext>
            </a:extLst>
          </p:cNvPr>
          <p:cNvSpPr>
            <a:spLocks noGrp="1"/>
          </p:cNvSpPr>
          <p:nvPr>
            <p:ph idx="1"/>
          </p:nvPr>
        </p:nvSpPr>
        <p:spPr/>
        <p:txBody>
          <a:bodyPr>
            <a:normAutofit/>
          </a:bodyPr>
          <a:lstStyle/>
          <a:p>
            <a:pPr marL="0" indent="0">
              <a:lnSpc>
                <a:spcPct val="150000"/>
              </a:lnSpc>
              <a:buNone/>
            </a:pPr>
            <a:r>
              <a:rPr lang="en-US" sz="2400" b="1">
                <a:effectLst/>
              </a:rPr>
              <a:t>Definition</a:t>
            </a:r>
            <a:r>
              <a:rPr lang="en-US" sz="2400" b="1">
                <a:solidFill>
                  <a:srgbClr val="007FFF"/>
                </a:solidFill>
                <a:effectLst/>
              </a:rPr>
              <a:t>: </a:t>
            </a:r>
            <a:r>
              <a:rPr lang="en-US" sz="2400">
                <a:effectLst/>
              </a:rPr>
              <a:t>Display ads are paid ad placements using graphical or rich media ad units within a web page or app to achieve goals of delivering brand awareness, familiarity, favourability and purchase intent. Many ads encourage interaction through prompting the viewer to interact or ‘rollover’ to play videos, complete an online form or to view more details by clicking through to a site. </a:t>
            </a:r>
          </a:p>
          <a:p>
            <a:pPr marL="0" indent="0">
              <a:lnSpc>
                <a:spcPct val="150000"/>
              </a:lnSpc>
              <a:buNone/>
            </a:pPr>
            <a:r>
              <a:rPr lang="en-US" sz="2400" b="1"/>
              <a:t>Range of ad formats: </a:t>
            </a:r>
          </a:p>
          <a:p>
            <a:pPr marL="342900" indent="-342900">
              <a:lnSpc>
                <a:spcPct val="150000"/>
              </a:lnSpc>
              <a:buFont typeface="Arial" panose="020B0604020202020204" pitchFamily="34" charset="0"/>
              <a:buChar char="•"/>
            </a:pPr>
            <a:r>
              <a:rPr lang="en-US" sz="2400">
                <a:effectLst/>
              </a:rPr>
              <a:t>Purchasing ad placements: Display advertising is purchased for a specific period. </a:t>
            </a:r>
          </a:p>
          <a:p>
            <a:pPr marL="1101600" lvl="1" indent="-342900">
              <a:lnSpc>
                <a:spcPct val="100000"/>
              </a:lnSpc>
              <a:buFont typeface="Wingdings" pitchFamily="2" charset="2"/>
              <a:buChar char="ü"/>
            </a:pPr>
            <a:r>
              <a:rPr lang="en-US" sz="2000">
                <a:effectLst/>
              </a:rPr>
              <a:t>the </a:t>
            </a:r>
            <a:r>
              <a:rPr lang="en-US" sz="2000" b="1">
                <a:effectLst/>
              </a:rPr>
              <a:t>run-of-site </a:t>
            </a:r>
            <a:r>
              <a:rPr lang="en-US" sz="2000">
                <a:effectLst/>
              </a:rPr>
              <a:t>(the entire site);</a:t>
            </a:r>
          </a:p>
          <a:p>
            <a:pPr marL="1101600" lvl="1" indent="-342900">
              <a:lnSpc>
                <a:spcPct val="100000"/>
              </a:lnSpc>
              <a:buFont typeface="Wingdings" pitchFamily="2" charset="2"/>
              <a:buChar char="ü"/>
            </a:pPr>
            <a:r>
              <a:rPr lang="en-US" sz="2000">
                <a:effectLst/>
              </a:rPr>
              <a:t>a section of site;</a:t>
            </a:r>
          </a:p>
          <a:p>
            <a:pPr marL="1101600" lvl="1" indent="-342900">
              <a:lnSpc>
                <a:spcPct val="100000"/>
              </a:lnSpc>
              <a:buFont typeface="Wingdings" pitchFamily="2" charset="2"/>
              <a:buChar char="ü"/>
            </a:pPr>
            <a:r>
              <a:rPr lang="en-US" sz="2000">
                <a:effectLst/>
              </a:rPr>
              <a:t>according to keywords entered on a search engine </a:t>
            </a:r>
            <a:endParaRPr lang="en-US" sz="2000"/>
          </a:p>
          <a:p>
            <a:pPr marL="342900" indent="-342900">
              <a:lnSpc>
                <a:spcPct val="150000"/>
              </a:lnSpc>
              <a:buFont typeface="Arial" panose="020B0604020202020204" pitchFamily="34" charset="0"/>
              <a:buChar char="•"/>
            </a:pPr>
            <a:r>
              <a:rPr lang="en-US" sz="2400">
                <a:effectLst/>
              </a:rPr>
              <a:t>Programmatic ad buying </a:t>
            </a:r>
            <a:endParaRPr lang="en-US" sz="2400"/>
          </a:p>
          <a:p>
            <a:pPr marL="0" indent="0">
              <a:lnSpc>
                <a:spcPct val="150000"/>
              </a:lnSpc>
              <a:buNone/>
            </a:pPr>
            <a:endParaRPr lang="en-US" sz="2400"/>
          </a:p>
          <a:p>
            <a:pPr marL="0" indent="0">
              <a:lnSpc>
                <a:spcPct val="150000"/>
              </a:lnSpc>
              <a:buNone/>
            </a:pPr>
            <a:endParaRPr lang="en-US" sz="2400">
              <a:effectLst/>
            </a:endParaRPr>
          </a:p>
          <a:p>
            <a:pPr marL="0" indent="0">
              <a:buNone/>
            </a:pPr>
            <a:endParaRPr lang="en-VN" sz="4000"/>
          </a:p>
        </p:txBody>
      </p:sp>
    </p:spTree>
    <p:extLst>
      <p:ext uri="{BB962C8B-B14F-4D97-AF65-F5344CB8AC3E}">
        <p14:creationId xmlns:p14="http://schemas.microsoft.com/office/powerpoint/2010/main" val="30247791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03136AEE-3BA8-040D-858A-F44DCF8C3261}"/>
              </a:ext>
            </a:extLst>
          </p:cNvPr>
          <p:cNvSpPr txBox="1">
            <a:spLocks/>
          </p:cNvSpPr>
          <p:nvPr/>
        </p:nvSpPr>
        <p:spPr>
          <a:xfrm>
            <a:off x="2012632" y="2260938"/>
            <a:ext cx="7359968" cy="8026062"/>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b="1">
                <a:effectLst/>
                <a:latin typeface="Source Sans Pro" panose="020B0503030403020204" pitchFamily="34" charset="0"/>
                <a:ea typeface="Source Sans Pro" panose="020B0503030403020204" pitchFamily="34" charset="0"/>
              </a:rPr>
              <a:t>Advantages</a:t>
            </a:r>
            <a:endParaRPr lang="en-US" sz="2800">
              <a:latin typeface="Source Sans Pro" panose="020B0503030403020204" pitchFamily="34" charset="0"/>
              <a:ea typeface="Source Sans Pro" panose="020B0503030403020204" pitchFamily="34" charset="0"/>
            </a:endParaRPr>
          </a:p>
          <a:p>
            <a:pPr fontAlgn="auto">
              <a:buFont typeface="Arial" panose="020B0604020202020204" pitchFamily="34" charset="0"/>
              <a:buChar char="•"/>
            </a:pPr>
            <a:r>
              <a:rPr lang="en-US" sz="2400">
                <a:effectLst/>
                <a:latin typeface="Source Sans Pro" panose="020B0503030403020204" pitchFamily="34" charset="0"/>
                <a:ea typeface="Source Sans Pro" panose="020B0503030403020204" pitchFamily="34" charset="0"/>
              </a:rPr>
              <a:t>Reach to drive awareness. </a:t>
            </a:r>
          </a:p>
          <a:p>
            <a:r>
              <a:rPr lang="en-US" sz="2400">
                <a:effectLst/>
                <a:latin typeface="Source Sans Pro" panose="020B0503030403020204" pitchFamily="34" charset="0"/>
                <a:ea typeface="Source Sans Pro" panose="020B0503030403020204" pitchFamily="34" charset="0"/>
              </a:rPr>
              <a:t>Direct response </a:t>
            </a:r>
          </a:p>
          <a:p>
            <a:r>
              <a:rPr lang="en-US" sz="2400">
                <a:effectLst/>
                <a:latin typeface="Source Sans Pro" panose="020B0503030403020204" pitchFamily="34" charset="0"/>
                <a:ea typeface="Source Sans Pro" panose="020B0503030403020204" pitchFamily="34" charset="0"/>
              </a:rPr>
              <a:t>Targeting options </a:t>
            </a:r>
            <a:endParaRPr lang="en-US" sz="2400">
              <a:latin typeface="Source Sans Pro" panose="020B0503030403020204" pitchFamily="34" charset="0"/>
              <a:ea typeface="Source Sans Pro" panose="020B0503030403020204" pitchFamily="34" charset="0"/>
            </a:endParaRPr>
          </a:p>
          <a:p>
            <a:r>
              <a:rPr lang="en-US" sz="2400">
                <a:effectLst/>
                <a:latin typeface="Source Sans Pro" panose="020B0503030403020204" pitchFamily="34" charset="0"/>
                <a:ea typeface="Source Sans Pro" panose="020B0503030403020204" pitchFamily="34" charset="0"/>
              </a:rPr>
              <a:t>Retargeting </a:t>
            </a:r>
            <a:endParaRPr lang="en-US" sz="2400">
              <a:latin typeface="Source Sans Pro" panose="020B0503030403020204" pitchFamily="34" charset="0"/>
              <a:ea typeface="Source Sans Pro" panose="020B0503030403020204" pitchFamily="34" charset="0"/>
            </a:endParaRPr>
          </a:p>
          <a:p>
            <a:r>
              <a:rPr lang="en-US" sz="2400">
                <a:effectLst/>
                <a:latin typeface="Source Sans Pro" panose="020B0503030403020204" pitchFamily="34" charset="0"/>
                <a:ea typeface="Source Sans Pro" panose="020B0503030403020204" pitchFamily="34" charset="0"/>
              </a:rPr>
              <a:t>Advertising is now available for smaller advertisers. </a:t>
            </a:r>
            <a:endParaRPr lang="en-US" sz="2400">
              <a:latin typeface="Source Sans Pro" panose="020B0503030403020204" pitchFamily="34" charset="0"/>
              <a:ea typeface="Source Sans Pro" panose="020B0503030403020204" pitchFamily="34" charset="0"/>
            </a:endParaRPr>
          </a:p>
          <a:p>
            <a:r>
              <a:rPr lang="en-US" sz="2400">
                <a:effectLst/>
                <a:latin typeface="Source Sans Pro" panose="020B0503030403020204" pitchFamily="34" charset="0"/>
                <a:ea typeface="Source Sans Pro" panose="020B0503030403020204" pitchFamily="34" charset="0"/>
              </a:rPr>
              <a:t>Indirect response. CTR is so low but viewers of an ad may later visit a website or search on the brand or category</a:t>
            </a:r>
          </a:p>
          <a:p>
            <a:r>
              <a:rPr lang="en-US" sz="2400">
                <a:effectLst/>
                <a:latin typeface="Source Sans Pro" panose="020B0503030403020204" pitchFamily="34" charset="0"/>
                <a:ea typeface="Source Sans Pro" panose="020B0503030403020204" pitchFamily="34" charset="0"/>
              </a:rPr>
              <a:t>Media-multiplier or halo effect. Repeated exposure to ads online, particularly in association with other media, can increase brand awareness and ultimately purchase intent. </a:t>
            </a:r>
            <a:endParaRPr lang="en-US" sz="2400">
              <a:latin typeface="Source Sans Pro" panose="020B0503030403020204" pitchFamily="34" charset="0"/>
              <a:ea typeface="Source Sans Pro" panose="020B0503030403020204" pitchFamily="34" charset="0"/>
            </a:endParaRPr>
          </a:p>
          <a:p>
            <a:r>
              <a:rPr lang="en-US" sz="2400">
                <a:effectLst/>
                <a:latin typeface="Source Sans Pro" panose="020B0503030403020204" pitchFamily="34" charset="0"/>
                <a:ea typeface="Source Sans Pro" panose="020B0503030403020204" pitchFamily="34" charset="0"/>
              </a:rPr>
              <a:t>Achieving brand interactions </a:t>
            </a:r>
            <a:endParaRPr lang="en-US" sz="2400">
              <a:latin typeface="Source Sans Pro" panose="020B0503030403020204" pitchFamily="34" charset="0"/>
              <a:ea typeface="Source Sans Pro" panose="020B0503030403020204" pitchFamily="34" charset="0"/>
            </a:endParaRPr>
          </a:p>
          <a:p>
            <a:r>
              <a:rPr lang="en-US" sz="2400">
                <a:effectLst/>
                <a:latin typeface="Source Sans Pro" panose="020B0503030403020204" pitchFamily="34" charset="0"/>
                <a:ea typeface="Source Sans Pro" panose="020B0503030403020204" pitchFamily="34" charset="0"/>
              </a:rPr>
              <a:t>Targeting. </a:t>
            </a:r>
            <a:endParaRPr lang="en-US" sz="2400">
              <a:latin typeface="Source Sans Pro" panose="020B0503030403020204" pitchFamily="34" charset="0"/>
              <a:ea typeface="Source Sans Pro" panose="020B0503030403020204" pitchFamily="34" charset="0"/>
            </a:endParaRPr>
          </a:p>
          <a:p>
            <a:r>
              <a:rPr lang="en-US" sz="2400">
                <a:effectLst/>
                <a:latin typeface="Source Sans Pro" panose="020B0503030403020204" pitchFamily="34" charset="0"/>
                <a:ea typeface="Source Sans Pro" panose="020B0503030403020204" pitchFamily="34" charset="0"/>
              </a:rPr>
              <a:t>Cost. </a:t>
            </a:r>
          </a:p>
          <a:p>
            <a:r>
              <a:rPr lang="en-US" sz="2400">
                <a:effectLst/>
                <a:latin typeface="Source Sans Pro" panose="020B0503030403020204" pitchFamily="34" charset="0"/>
                <a:ea typeface="Source Sans Pro" panose="020B0503030403020204" pitchFamily="34" charset="0"/>
              </a:rPr>
              <a:t>Dynamic updates to ad campaigns. </a:t>
            </a:r>
          </a:p>
          <a:p>
            <a:r>
              <a:rPr lang="en-US" sz="2400">
                <a:effectLst/>
                <a:latin typeface="Source Sans Pro" panose="020B0503030403020204" pitchFamily="34" charset="0"/>
                <a:ea typeface="Source Sans Pro" panose="020B0503030403020204" pitchFamily="34" charset="0"/>
              </a:rPr>
              <a:t>Accountability. </a:t>
            </a:r>
            <a:endParaRPr lang="en-US" sz="2400">
              <a:latin typeface="Source Sans Pro" panose="020B0503030403020204" pitchFamily="34" charset="0"/>
              <a:ea typeface="Source Sans Pro" panose="020B0503030403020204" pitchFamily="34" charset="0"/>
            </a:endParaRPr>
          </a:p>
          <a:p>
            <a:pPr marL="0" indent="0">
              <a:buNone/>
            </a:pPr>
            <a:endParaRPr lang="en-US" sz="1100"/>
          </a:p>
          <a:p>
            <a:endParaRPr lang="en-US" sz="1800">
              <a:solidFill>
                <a:srgbClr val="8C007F"/>
              </a:solidFill>
              <a:effectLst/>
              <a:latin typeface="SabonMTPro"/>
            </a:endParaRPr>
          </a:p>
          <a:p>
            <a:endParaRPr lang="en-US" sz="1400">
              <a:latin typeface="Source Sans Pro" panose="020B0503030403020204" pitchFamily="34" charset="0"/>
              <a:ea typeface="Source Sans Pro" panose="020B0503030403020204" pitchFamily="34" charset="0"/>
            </a:endParaRPr>
          </a:p>
        </p:txBody>
      </p:sp>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2012632" y="509001"/>
            <a:ext cx="15773400" cy="1582458"/>
          </a:xfrm>
        </p:spPr>
        <p:txBody>
          <a:bodyPr/>
          <a:lstStyle/>
          <a:p>
            <a:r>
              <a:rPr lang="en-US"/>
              <a:t>Digital display advertising</a:t>
            </a:r>
            <a:endParaRPr lang="en-VN"/>
          </a:p>
        </p:txBody>
      </p:sp>
      <p:pic>
        <p:nvPicPr>
          <p:cNvPr id="3" name="Picture 2" descr="A screenshot of a computer&#10;&#10;Description automatically generated">
            <a:extLst>
              <a:ext uri="{FF2B5EF4-FFF2-40B4-BE49-F238E27FC236}">
                <a16:creationId xmlns:a16="http://schemas.microsoft.com/office/drawing/2014/main" id="{14D2A3E3-A5FA-D7D4-2112-C747C76CA018}"/>
              </a:ext>
            </a:extLst>
          </p:cNvPr>
          <p:cNvPicPr>
            <a:picLocks noChangeAspect="1"/>
          </p:cNvPicPr>
          <p:nvPr/>
        </p:nvPicPr>
        <p:blipFill rotWithShape="1">
          <a:blip r:embed="rId3">
            <a:extLst>
              <a:ext uri="{28A0092B-C50C-407E-A947-70E740481C1C}">
                <a14:useLocalDpi xmlns:a14="http://schemas.microsoft.com/office/drawing/2010/main" val="0"/>
              </a:ext>
            </a:extLst>
          </a:blip>
          <a:srcRect l="14091" t="22392" r="32027" b="23266"/>
          <a:stretch/>
        </p:blipFill>
        <p:spPr>
          <a:xfrm>
            <a:off x="9473695" y="2260938"/>
            <a:ext cx="8382000" cy="6707991"/>
          </a:xfrm>
          <a:prstGeom prst="rect">
            <a:avLst/>
          </a:prstGeom>
        </p:spPr>
      </p:pic>
    </p:spTree>
    <p:extLst>
      <p:ext uri="{BB962C8B-B14F-4D97-AF65-F5344CB8AC3E}">
        <p14:creationId xmlns:p14="http://schemas.microsoft.com/office/powerpoint/2010/main" val="1498016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2">
            <a:extLst>
              <a:ext uri="{FF2B5EF4-FFF2-40B4-BE49-F238E27FC236}">
                <a16:creationId xmlns:a16="http://schemas.microsoft.com/office/drawing/2014/main" id="{C46514A3-3212-C07B-A9AC-8E7FE7D7E7AE}"/>
              </a:ext>
            </a:extLst>
          </p:cNvPr>
          <p:cNvSpPr txBox="1">
            <a:spLocks/>
          </p:cNvSpPr>
          <p:nvPr/>
        </p:nvSpPr>
        <p:spPr>
          <a:xfrm>
            <a:off x="2012632" y="2400300"/>
            <a:ext cx="13989368" cy="6968103"/>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800" b="1">
                <a:solidFill>
                  <a:schemeClr val="tx1"/>
                </a:solidFill>
                <a:effectLst/>
                <a:latin typeface="Source Sans Pro" panose="020B0503030403020204" pitchFamily="34" charset="0"/>
                <a:ea typeface="Source Sans Pro" panose="020B0503030403020204" pitchFamily="34" charset="0"/>
              </a:rPr>
              <a:t>Disadvantages </a:t>
            </a:r>
          </a:p>
          <a:p>
            <a:pPr marL="342900" indent="-342900" fontAlgn="auto">
              <a:buFont typeface="Arial" panose="020B0604020202020204" pitchFamily="34" charset="0"/>
              <a:buChar char="•"/>
            </a:pPr>
            <a:r>
              <a:rPr lang="en-US" b="1">
                <a:solidFill>
                  <a:schemeClr val="tx1"/>
                </a:solidFill>
                <a:effectLst/>
                <a:latin typeface="Source Sans Pro" panose="020B0503030403020204" pitchFamily="34" charset="0"/>
                <a:ea typeface="Source Sans Pro" panose="020B0503030403020204" pitchFamily="34" charset="0"/>
              </a:rPr>
              <a:t>Relatively low click-through rates. </a:t>
            </a:r>
            <a:r>
              <a:rPr lang="en-US">
                <a:solidFill>
                  <a:schemeClr val="tx1"/>
                </a:solidFill>
                <a:effectLst/>
                <a:latin typeface="Source Sans Pro" panose="020B0503030403020204" pitchFamily="34" charset="0"/>
                <a:ea typeface="Source Sans Pro" panose="020B0503030403020204" pitchFamily="34" charset="0"/>
              </a:rPr>
              <a:t>around 0.1 to 0.2 percent. However, the use of new ad formats such as </a:t>
            </a:r>
            <a:r>
              <a:rPr lang="en-US" i="1">
                <a:solidFill>
                  <a:schemeClr val="tx1"/>
                </a:solidFill>
                <a:effectLst/>
                <a:latin typeface="Source Sans Pro" panose="020B0503030403020204" pitchFamily="34" charset="0"/>
                <a:ea typeface="Source Sans Pro" panose="020B0503030403020204" pitchFamily="34" charset="0"/>
              </a:rPr>
              <a:t>native advertising</a:t>
            </a:r>
            <a:r>
              <a:rPr lang="en-US">
                <a:solidFill>
                  <a:schemeClr val="tx1"/>
                </a:solidFill>
                <a:effectLst/>
                <a:latin typeface="Source Sans Pro" panose="020B0503030403020204" pitchFamily="34" charset="0"/>
                <a:ea typeface="Source Sans Pro" panose="020B0503030403020204" pitchFamily="34" charset="0"/>
              </a:rPr>
              <a:t> and widget marketing means that there are other ways to get cut-through. </a:t>
            </a:r>
          </a:p>
          <a:p>
            <a:pPr marL="342900" indent="-342900" fontAlgn="auto">
              <a:buFont typeface="Arial" panose="020B0604020202020204" pitchFamily="34" charset="0"/>
              <a:buChar char="•"/>
            </a:pPr>
            <a:r>
              <a:rPr lang="en-US" b="1">
                <a:solidFill>
                  <a:schemeClr val="tx1"/>
                </a:solidFill>
                <a:effectLst/>
                <a:latin typeface="Source Sans Pro" panose="020B0503030403020204" pitchFamily="34" charset="0"/>
                <a:ea typeface="Source Sans Pro" panose="020B0503030403020204" pitchFamily="34" charset="0"/>
              </a:rPr>
              <a:t>Relatively high costs or low efficiency.  </a:t>
            </a:r>
            <a:endParaRPr lang="en-US">
              <a:solidFill>
                <a:schemeClr val="tx1"/>
              </a:solidFill>
              <a:effectLst/>
              <a:latin typeface="Source Sans Pro" panose="020B0503030403020204" pitchFamily="34" charset="0"/>
              <a:ea typeface="Source Sans Pro" panose="020B0503030403020204" pitchFamily="34" charset="0"/>
            </a:endParaRPr>
          </a:p>
          <a:p>
            <a:pPr marL="342900" indent="-342900" fontAlgn="auto">
              <a:buFont typeface="Arial" panose="020B0604020202020204" pitchFamily="34" charset="0"/>
              <a:buChar char="•"/>
            </a:pPr>
            <a:r>
              <a:rPr lang="en-US" b="1">
                <a:solidFill>
                  <a:schemeClr val="tx1"/>
                </a:solidFill>
                <a:effectLst/>
                <a:latin typeface="Source Sans Pro" panose="020B0503030403020204" pitchFamily="34" charset="0"/>
                <a:ea typeface="Source Sans Pro" panose="020B0503030403020204" pitchFamily="34" charset="0"/>
              </a:rPr>
              <a:t>Brand reputation. </a:t>
            </a:r>
            <a:r>
              <a:rPr lang="en-US">
                <a:solidFill>
                  <a:schemeClr val="tx1"/>
                </a:solidFill>
                <a:effectLst/>
                <a:latin typeface="Source Sans Pro" panose="020B0503030403020204" pitchFamily="34" charset="0"/>
                <a:ea typeface="Source Sans Pro" panose="020B0503030403020204" pitchFamily="34" charset="0"/>
              </a:rPr>
              <a:t>Brands can potentially be damaged in the consumers’ minds if they are associated with some types of content such as gambling, pornography or racism. It is difficult to monitor precisely which content an ad is served next to when millions of impressions are bought across many sites; this is particularly the case when using ad networks.</a:t>
            </a:r>
            <a:br>
              <a:rPr lang="en-US">
                <a:solidFill>
                  <a:schemeClr val="tx1"/>
                </a:solidFill>
                <a:effectLst/>
                <a:latin typeface="Source Sans Pro" panose="020B0503030403020204" pitchFamily="34" charset="0"/>
                <a:ea typeface="Source Sans Pro" panose="020B0503030403020204" pitchFamily="34" charset="0"/>
              </a:rPr>
            </a:br>
            <a:r>
              <a:rPr lang="en-US" b="1">
                <a:solidFill>
                  <a:schemeClr val="tx1"/>
                </a:solidFill>
                <a:effectLst/>
                <a:latin typeface="Source Sans Pro" panose="020B0503030403020204" pitchFamily="34" charset="0"/>
                <a:ea typeface="Source Sans Pro" panose="020B0503030403020204" pitchFamily="34" charset="0"/>
              </a:rPr>
              <a:t>Managing technology complexity.</a:t>
            </a:r>
            <a:endParaRPr lang="en-US">
              <a:solidFill>
                <a:schemeClr val="tx1"/>
              </a:solidFill>
              <a:effectLst/>
              <a:latin typeface="Source Sans Pro" panose="020B0503030403020204" pitchFamily="34" charset="0"/>
              <a:ea typeface="Source Sans Pro" panose="020B0503030403020204" pitchFamily="34" charset="0"/>
            </a:endParaRPr>
          </a:p>
        </p:txBody>
      </p:sp>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2012632" y="509001"/>
            <a:ext cx="15773400" cy="1582458"/>
          </a:xfrm>
        </p:spPr>
        <p:txBody>
          <a:bodyPr/>
          <a:lstStyle/>
          <a:p>
            <a:r>
              <a:rPr lang="en-US"/>
              <a:t>Digital display advertising</a:t>
            </a:r>
            <a:endParaRPr lang="en-VN"/>
          </a:p>
        </p:txBody>
      </p:sp>
    </p:spTree>
    <p:extLst>
      <p:ext uri="{BB962C8B-B14F-4D97-AF65-F5344CB8AC3E}">
        <p14:creationId xmlns:p14="http://schemas.microsoft.com/office/powerpoint/2010/main" val="41612848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1709947" y="266700"/>
            <a:ext cx="8348453" cy="1368457"/>
          </a:xfrm>
        </p:spPr>
        <p:txBody>
          <a:bodyPr anchor="b">
            <a:normAutofit/>
          </a:bodyPr>
          <a:lstStyle/>
          <a:p>
            <a:r>
              <a:rPr lang="en-US" sz="4800"/>
              <a:t>Digital display advertising</a:t>
            </a:r>
            <a:endParaRPr lang="en-VN" sz="4800"/>
          </a:p>
        </p:txBody>
      </p:sp>
      <p:sp>
        <p:nvSpPr>
          <p:cNvPr id="2" name="Content Placeholder 1">
            <a:extLst>
              <a:ext uri="{FF2B5EF4-FFF2-40B4-BE49-F238E27FC236}">
                <a16:creationId xmlns:a16="http://schemas.microsoft.com/office/drawing/2014/main" id="{36E3E99E-24AB-1EC6-28FD-7DFC3F0A9B32}"/>
              </a:ext>
            </a:extLst>
          </p:cNvPr>
          <p:cNvSpPr>
            <a:spLocks noGrp="1"/>
          </p:cNvSpPr>
          <p:nvPr>
            <p:ph idx="1"/>
          </p:nvPr>
        </p:nvSpPr>
        <p:spPr>
          <a:xfrm>
            <a:off x="1779061" y="2172418"/>
            <a:ext cx="7364939" cy="7847882"/>
          </a:xfrm>
        </p:spPr>
        <p:txBody>
          <a:bodyPr anchor="t">
            <a:normAutofit fontScale="77500" lnSpcReduction="20000"/>
          </a:bodyPr>
          <a:lstStyle/>
          <a:p>
            <a:pPr marL="0" indent="0">
              <a:lnSpc>
                <a:spcPct val="110000"/>
              </a:lnSpc>
              <a:buNone/>
            </a:pPr>
            <a:r>
              <a:rPr lang="en-US" sz="3400" b="1">
                <a:effectLst/>
              </a:rPr>
              <a:t>Best practice in planning and managing </a:t>
            </a:r>
            <a:r>
              <a:rPr lang="en-US" sz="3400" b="1"/>
              <a:t>display ad campaigns</a:t>
            </a:r>
            <a:endParaRPr lang="en-US" sz="3400"/>
          </a:p>
          <a:p>
            <a:pPr indent="-217800">
              <a:lnSpc>
                <a:spcPct val="140000"/>
              </a:lnSpc>
              <a:spcBef>
                <a:spcPts val="600"/>
              </a:spcBef>
              <a:spcAft>
                <a:spcPts val="0"/>
              </a:spcAft>
              <a:buFont typeface="Arial" panose="020B0604020202020204" pitchFamily="34" charset="0"/>
              <a:buChar char="•"/>
            </a:pPr>
            <a:r>
              <a:rPr lang="en-US" sz="3100"/>
              <a:t>Measurement of display effectiveness</a:t>
            </a:r>
            <a:r>
              <a:rPr lang="en-US" sz="3100">
                <a:effectLst/>
              </a:rPr>
              <a:t>: </a:t>
            </a:r>
            <a:r>
              <a:rPr lang="en-US" sz="2300"/>
              <a:t>Page and ad impressions; Reach; Cost-per-thousand (CPM); Interaction rate (IR), Effective frequency, Click-through, View-through </a:t>
            </a:r>
            <a:endParaRPr lang="en-US" sz="1400"/>
          </a:p>
          <a:p>
            <a:pPr indent="-181800">
              <a:lnSpc>
                <a:spcPct val="140000"/>
              </a:lnSpc>
              <a:spcBef>
                <a:spcPts val="600"/>
              </a:spcBef>
              <a:spcAft>
                <a:spcPts val="0"/>
              </a:spcAft>
              <a:buFont typeface="Arial" panose="020B0604020202020204" pitchFamily="34" charset="0"/>
              <a:buChar char="•"/>
            </a:pPr>
            <a:r>
              <a:rPr lang="en-US" sz="3100"/>
              <a:t>Interactive ad formats: </a:t>
            </a:r>
          </a:p>
          <a:p>
            <a:pPr lvl="1" indent="-234900">
              <a:lnSpc>
                <a:spcPct val="140000"/>
              </a:lnSpc>
              <a:spcBef>
                <a:spcPts val="600"/>
              </a:spcBef>
              <a:spcAft>
                <a:spcPts val="0"/>
              </a:spcAft>
              <a:buFont typeface="Arial" panose="020B0604020202020204" pitchFamily="34" charset="0"/>
              <a:buChar char="•"/>
            </a:pPr>
            <a:r>
              <a:rPr lang="en-US" sz="2100">
                <a:effectLst/>
              </a:rPr>
              <a:t>popular format: video ads, rich-media ads and larger-format rectangles (multipurpose units, MPUs) and skyscrapers; </a:t>
            </a:r>
            <a:r>
              <a:rPr lang="en-US" sz="2100"/>
              <a:t>Interstitial ads, overlays</a:t>
            </a:r>
          </a:p>
          <a:p>
            <a:pPr lvl="1" indent="-234900">
              <a:lnSpc>
                <a:spcPct val="140000"/>
              </a:lnSpc>
              <a:spcBef>
                <a:spcPts val="600"/>
              </a:spcBef>
              <a:spcAft>
                <a:spcPts val="0"/>
              </a:spcAft>
              <a:buFont typeface="Arial" panose="020B0604020202020204" pitchFamily="34" charset="0"/>
              <a:buChar char="•"/>
            </a:pPr>
            <a:r>
              <a:rPr lang="en-US" sz="2100"/>
              <a:t>Vs. </a:t>
            </a:r>
            <a:r>
              <a:rPr lang="en-US" sz="2100">
                <a:effectLst/>
              </a:rPr>
              <a:t>users who deploy pop-up blockers, or ad-blocking software </a:t>
            </a:r>
            <a:endParaRPr lang="en-US" sz="2100"/>
          </a:p>
          <a:p>
            <a:pPr indent="-181800">
              <a:lnSpc>
                <a:spcPct val="140000"/>
              </a:lnSpc>
              <a:spcBef>
                <a:spcPts val="600"/>
              </a:spcBef>
              <a:spcAft>
                <a:spcPts val="0"/>
              </a:spcAft>
              <a:buFont typeface="Arial" panose="020B0604020202020204" pitchFamily="34" charset="0"/>
              <a:buChar char="•"/>
            </a:pPr>
            <a:r>
              <a:rPr lang="en-US" sz="3100"/>
              <a:t>Interactive ad targeting options:</a:t>
            </a:r>
          </a:p>
          <a:p>
            <a:pPr lvl="1" indent="-234900">
              <a:lnSpc>
                <a:spcPct val="140000"/>
              </a:lnSpc>
              <a:spcBef>
                <a:spcPts val="600"/>
              </a:spcBef>
              <a:spcAft>
                <a:spcPts val="0"/>
              </a:spcAft>
              <a:buFont typeface="Arial" panose="020B0604020202020204" pitchFamily="34" charset="0"/>
              <a:buChar char="•"/>
            </a:pPr>
            <a:r>
              <a:rPr lang="en-US" sz="2100"/>
              <a:t>Programmatic, based on real-time auctions</a:t>
            </a:r>
          </a:p>
          <a:p>
            <a:pPr lvl="1" indent="-234900">
              <a:lnSpc>
                <a:spcPct val="140000"/>
              </a:lnSpc>
              <a:spcBef>
                <a:spcPts val="600"/>
              </a:spcBef>
              <a:spcAft>
                <a:spcPts val="0"/>
              </a:spcAft>
              <a:buFont typeface="Arial" panose="020B0604020202020204" pitchFamily="34" charset="0"/>
              <a:buChar char="•"/>
            </a:pPr>
            <a:r>
              <a:rPr lang="en-US" sz="2100"/>
              <a:t>Traditional approaches: On a particular type of site (or part of site), To target a registered user’s profile; At a particular time of day or week; To follow users’ behaviour (Behavioural ad targeting).</a:t>
            </a:r>
            <a:r>
              <a:rPr lang="en-US" sz="2300">
                <a:effectLst/>
              </a:rPr>
              <a:t> </a:t>
            </a:r>
            <a:endParaRPr lang="en-US" sz="2300"/>
          </a:p>
          <a:p>
            <a:pPr marL="313200" indent="-180000">
              <a:lnSpc>
                <a:spcPct val="140000"/>
              </a:lnSpc>
              <a:spcBef>
                <a:spcPts val="600"/>
              </a:spcBef>
              <a:spcAft>
                <a:spcPts val="0"/>
              </a:spcAft>
              <a:buFont typeface="Arial" panose="020B0604020202020204" pitchFamily="34" charset="0"/>
              <a:buChar char="•"/>
            </a:pPr>
            <a:r>
              <a:rPr lang="en-US" sz="3100"/>
              <a:t>Ad creative</a:t>
            </a:r>
            <a:r>
              <a:rPr lang="en-US" sz="3100">
                <a:effectLst/>
              </a:rPr>
              <a:t>: </a:t>
            </a:r>
            <a:r>
              <a:rPr lang="en-US" sz="2300">
                <a:effectLst/>
              </a:rPr>
              <a:t>banner size; message length; promotional incentive; animation; action phrase (commonly referred to as a call-to-action); company brand/logo. </a:t>
            </a:r>
            <a:endParaRPr lang="en-US" sz="2300"/>
          </a:p>
          <a:p>
            <a:pPr marL="0" indent="0">
              <a:lnSpc>
                <a:spcPct val="110000"/>
              </a:lnSpc>
              <a:buNone/>
            </a:pPr>
            <a:endParaRPr lang="en-US" sz="2600">
              <a:effectLst/>
            </a:endParaRPr>
          </a:p>
          <a:p>
            <a:pPr>
              <a:lnSpc>
                <a:spcPct val="110000"/>
              </a:lnSpc>
            </a:pPr>
            <a:endParaRPr lang="en-US" sz="2600" b="1">
              <a:latin typeface="HelveticaNeueLTW1G"/>
            </a:endParaRPr>
          </a:p>
          <a:p>
            <a:pPr>
              <a:lnSpc>
                <a:spcPct val="110000"/>
              </a:lnSpc>
            </a:pPr>
            <a:endParaRPr lang="en-US" sz="2600"/>
          </a:p>
        </p:txBody>
      </p:sp>
      <p:pic>
        <p:nvPicPr>
          <p:cNvPr id="3" name="Content Placeholder 3" descr="A diagram of a computer&#10;&#10;Description automatically generated">
            <a:extLst>
              <a:ext uri="{FF2B5EF4-FFF2-40B4-BE49-F238E27FC236}">
                <a16:creationId xmlns:a16="http://schemas.microsoft.com/office/drawing/2014/main" id="{D58D567E-B465-582F-9F01-171F7F181B2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0" y="2482530"/>
            <a:ext cx="8727084" cy="5617600"/>
          </a:xfrm>
          <a:prstGeom prst="rect">
            <a:avLst/>
          </a:prstGeom>
        </p:spPr>
      </p:pic>
      <p:grpSp>
        <p:nvGrpSpPr>
          <p:cNvPr id="30" name="Group 29">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102957" y="0"/>
            <a:ext cx="185043" cy="10287000"/>
            <a:chOff x="12068638" y="0"/>
            <a:chExt cx="123362" cy="6858000"/>
          </a:xfrm>
        </p:grpSpPr>
        <p:sp>
          <p:nvSpPr>
            <p:cNvPr id="31" name="Rectangle 30">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D9FB749D-9667-A377-BA46-DFB26ADE6C61}"/>
              </a:ext>
            </a:extLst>
          </p:cNvPr>
          <p:cNvSpPr txBox="1"/>
          <p:nvPr/>
        </p:nvSpPr>
        <p:spPr>
          <a:xfrm>
            <a:off x="12039600" y="8737049"/>
            <a:ext cx="4903907" cy="646331"/>
          </a:xfrm>
          <a:prstGeom prst="rect">
            <a:avLst/>
          </a:prstGeom>
          <a:noFill/>
        </p:spPr>
        <p:txBody>
          <a:bodyPr wrap="none" rtlCol="0">
            <a:spAutoFit/>
          </a:bodyPr>
          <a:lstStyle/>
          <a:p>
            <a:r>
              <a:rPr lang="en-US" sz="1800" b="1">
                <a:solidFill>
                  <a:srgbClr val="00CE89"/>
                </a:solidFill>
                <a:effectLst/>
                <a:latin typeface="HelveticaNeueLTW1G"/>
              </a:rPr>
              <a:t>Figure 9.12 </a:t>
            </a:r>
            <a:r>
              <a:rPr lang="en-US" sz="1800">
                <a:effectLst/>
                <a:latin typeface="HelveticaNeueLTW1G"/>
              </a:rPr>
              <a:t>Behavioural ad targeting process </a:t>
            </a:r>
            <a:endParaRPr lang="en-US"/>
          </a:p>
          <a:p>
            <a:endParaRPr lang="en-VN"/>
          </a:p>
        </p:txBody>
      </p:sp>
    </p:spTree>
    <p:extLst>
      <p:ext uri="{BB962C8B-B14F-4D97-AF65-F5344CB8AC3E}">
        <p14:creationId xmlns:p14="http://schemas.microsoft.com/office/powerpoint/2010/main" val="264002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45">
            <a:extLst>
              <a:ext uri="{FF2B5EF4-FFF2-40B4-BE49-F238E27FC236}">
                <a16:creationId xmlns:a16="http://schemas.microsoft.com/office/drawing/2014/main" id="{9A4E8206-9E4E-FC3F-22A7-174A9F89FEE6}"/>
              </a:ext>
            </a:extLst>
          </p:cNvPr>
          <p:cNvSpPr>
            <a:spLocks noGrp="1"/>
          </p:cNvSpPr>
          <p:nvPr>
            <p:ph type="title"/>
          </p:nvPr>
        </p:nvSpPr>
        <p:spPr/>
        <p:txBody>
          <a:bodyPr>
            <a:normAutofit/>
          </a:bodyPr>
          <a:lstStyle/>
          <a:p>
            <a:r>
              <a:rPr lang="en-US" sz="4000"/>
              <a:t>Digital public relations and influencer relationship management</a:t>
            </a:r>
            <a:endParaRPr lang="en-VN" sz="4000"/>
          </a:p>
        </p:txBody>
      </p:sp>
      <p:sp>
        <p:nvSpPr>
          <p:cNvPr id="48" name="Content Placeholder 47">
            <a:extLst>
              <a:ext uri="{FF2B5EF4-FFF2-40B4-BE49-F238E27FC236}">
                <a16:creationId xmlns:a16="http://schemas.microsoft.com/office/drawing/2014/main" id="{9CC81240-4B73-FB81-5F89-D278DDF40E73}"/>
              </a:ext>
            </a:extLst>
          </p:cNvPr>
          <p:cNvSpPr>
            <a:spLocks noGrp="1"/>
          </p:cNvSpPr>
          <p:nvPr>
            <p:ph idx="1"/>
          </p:nvPr>
        </p:nvSpPr>
        <p:spPr>
          <a:xfrm>
            <a:off x="2012632" y="2104159"/>
            <a:ext cx="15773399" cy="7400558"/>
          </a:xfrm>
        </p:spPr>
        <p:txBody>
          <a:bodyPr>
            <a:normAutofit fontScale="92500" lnSpcReduction="20000"/>
          </a:bodyPr>
          <a:lstStyle/>
          <a:p>
            <a:pPr marL="0" indent="0">
              <a:lnSpc>
                <a:spcPct val="150000"/>
              </a:lnSpc>
              <a:buNone/>
            </a:pPr>
            <a:r>
              <a:rPr lang="en-US" sz="2800" b="1">
                <a:effectLst/>
              </a:rPr>
              <a:t>Public relations (PR): </a:t>
            </a:r>
            <a:r>
              <a:rPr lang="en-US" sz="2800">
                <a:effectLst/>
              </a:rPr>
              <a:t>The management of the awareness, understanding and reputation of an organisation or brand, primarily achieved through influencing exposure in the media.</a:t>
            </a:r>
            <a:endParaRPr lang="en-US" sz="2800"/>
          </a:p>
          <a:p>
            <a:pPr marL="0" indent="0">
              <a:lnSpc>
                <a:spcPct val="150000"/>
              </a:lnSpc>
              <a:buNone/>
            </a:pPr>
            <a:r>
              <a:rPr lang="en-US" sz="2800" b="1">
                <a:effectLst/>
              </a:rPr>
              <a:t>Digital public relations (online PR): </a:t>
            </a:r>
            <a:r>
              <a:rPr lang="en-US" sz="2800">
                <a:effectLst/>
              </a:rPr>
              <a:t>Maximising favourable mentions of your company, brands, products or websites on third-party websites that are likely to be visited by your target audience. Online or digital PR can extend reach and awareness of a brand within an audience and will also generate backlinks vital to SEO. It can also be used to support viral or word-of-mouth marketing activities in other media.</a:t>
            </a:r>
          </a:p>
          <a:p>
            <a:pPr marL="0" indent="0">
              <a:lnSpc>
                <a:spcPct val="150000"/>
              </a:lnSpc>
              <a:buNone/>
            </a:pPr>
            <a:r>
              <a:rPr lang="en-US" sz="2800" b="1">
                <a:effectLst/>
              </a:rPr>
              <a:t>Online influencer outreach</a:t>
            </a:r>
            <a:r>
              <a:rPr lang="en-US" sz="2800">
                <a:effectLst/>
              </a:rPr>
              <a:t>: Identifying online influencers such as bloggers, media owners or individuals with a large online following in the social networks and then approaching them to partner together to communicate with their audience.</a:t>
            </a:r>
          </a:p>
          <a:p>
            <a:pPr marL="0" indent="0">
              <a:lnSpc>
                <a:spcPct val="150000"/>
              </a:lnSpc>
              <a:buNone/>
            </a:pPr>
            <a:r>
              <a:rPr lang="en-US" sz="2800" b="1">
                <a:effectLst/>
              </a:rPr>
              <a:t>Influencer relationship management (IRM)</a:t>
            </a:r>
            <a:r>
              <a:rPr lang="en-US" sz="2800">
                <a:effectLst/>
              </a:rPr>
              <a:t>: A structured process to continuously manage and measure influencer outreach as a program of campaigns based on content assets and ‘always-on’ activities against defined goals.</a:t>
            </a:r>
          </a:p>
          <a:p>
            <a:pPr marL="0" indent="0">
              <a:lnSpc>
                <a:spcPct val="150000"/>
              </a:lnSpc>
              <a:buNone/>
            </a:pPr>
            <a:endParaRPr lang="en-US" sz="2800"/>
          </a:p>
        </p:txBody>
      </p:sp>
    </p:spTree>
    <p:extLst>
      <p:ext uri="{BB962C8B-B14F-4D97-AF65-F5344CB8AC3E}">
        <p14:creationId xmlns:p14="http://schemas.microsoft.com/office/powerpoint/2010/main" val="36608347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2">
            <a:extLst>
              <a:ext uri="{FF2B5EF4-FFF2-40B4-BE49-F238E27FC236}">
                <a16:creationId xmlns:a16="http://schemas.microsoft.com/office/drawing/2014/main" id="{C46514A3-3212-C07B-A9AC-8E7FE7D7E7AE}"/>
              </a:ext>
            </a:extLst>
          </p:cNvPr>
          <p:cNvSpPr txBox="1">
            <a:spLocks/>
          </p:cNvSpPr>
          <p:nvPr/>
        </p:nvSpPr>
        <p:spPr>
          <a:xfrm>
            <a:off x="2012632" y="1866900"/>
            <a:ext cx="13989368" cy="6968103"/>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3200" b="1">
                <a:solidFill>
                  <a:schemeClr val="tx1"/>
                </a:solidFill>
                <a:effectLst/>
                <a:latin typeface="Source Sans Pro" panose="020B0503030403020204" pitchFamily="34" charset="0"/>
                <a:ea typeface="Source Sans Pro" panose="020B0503030403020204" pitchFamily="34" charset="0"/>
              </a:rPr>
              <a:t>Differences between online PR and traditional PR</a:t>
            </a:r>
          </a:p>
          <a:p>
            <a:endParaRPr lang="en-US" sz="2800" b="1">
              <a:solidFill>
                <a:schemeClr val="tx1"/>
              </a:solidFill>
              <a:latin typeface="Source Sans Pro" panose="020B0503030403020204" pitchFamily="34" charset="0"/>
              <a:ea typeface="Source Sans Pro" panose="020B0503030403020204" pitchFamily="34" charset="0"/>
            </a:endParaRPr>
          </a:p>
        </p:txBody>
      </p:sp>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p:txBody>
          <a:bodyPr>
            <a:normAutofit/>
          </a:bodyPr>
          <a:lstStyle/>
          <a:p>
            <a:r>
              <a:rPr lang="en-US" sz="4800"/>
              <a:t>Digital public relations</a:t>
            </a:r>
            <a:endParaRPr lang="en-VN" sz="5400"/>
          </a:p>
        </p:txBody>
      </p:sp>
      <p:sp>
        <p:nvSpPr>
          <p:cNvPr id="2" name="Content Placeholder 1">
            <a:extLst>
              <a:ext uri="{FF2B5EF4-FFF2-40B4-BE49-F238E27FC236}">
                <a16:creationId xmlns:a16="http://schemas.microsoft.com/office/drawing/2014/main" id="{400B2A3C-7388-CC1C-F6DA-9D91A3F2A2D4}"/>
              </a:ext>
            </a:extLst>
          </p:cNvPr>
          <p:cNvSpPr>
            <a:spLocks noGrp="1"/>
          </p:cNvSpPr>
          <p:nvPr>
            <p:ph sz="half" idx="1"/>
          </p:nvPr>
        </p:nvSpPr>
        <p:spPr>
          <a:xfrm>
            <a:off x="1638300" y="2883693"/>
            <a:ext cx="6896100" cy="6527007"/>
          </a:xfrm>
        </p:spPr>
        <p:txBody>
          <a:bodyPr>
            <a:normAutofit lnSpcReduction="10000"/>
          </a:bodyPr>
          <a:lstStyle/>
          <a:p>
            <a:pPr marL="0" indent="0">
              <a:lnSpc>
                <a:spcPct val="100000"/>
              </a:lnSpc>
              <a:buNone/>
            </a:pPr>
            <a:r>
              <a:rPr lang="en-US" sz="2600" b="1">
                <a:latin typeface="Source Sans Pro" panose="020B0503030403020204" pitchFamily="34" charset="0"/>
                <a:ea typeface="Source Sans Pro" panose="020B0503030403020204" pitchFamily="34" charset="0"/>
              </a:rPr>
              <a:t>F</a:t>
            </a:r>
            <a:r>
              <a:rPr lang="en-US" sz="2600" b="1">
                <a:effectLst/>
                <a:latin typeface="Source Sans Pro" panose="020B0503030403020204" pitchFamily="34" charset="0"/>
                <a:ea typeface="Source Sans Pro" panose="020B0503030403020204" pitchFamily="34" charset="0"/>
              </a:rPr>
              <a:t>our key differences (Ranchhod </a:t>
            </a:r>
            <a:r>
              <a:rPr lang="en-US" sz="2600" b="1" i="1">
                <a:effectLst/>
                <a:latin typeface="Source Sans Pro" panose="020B0503030403020204" pitchFamily="34" charset="0"/>
                <a:ea typeface="Source Sans Pro" panose="020B0503030403020204" pitchFamily="34" charset="0"/>
              </a:rPr>
              <a:t>et al. </a:t>
            </a:r>
            <a:r>
              <a:rPr lang="en-US" sz="2600" b="1">
                <a:effectLst/>
                <a:latin typeface="Source Sans Pro" panose="020B0503030403020204" pitchFamily="34" charset="0"/>
                <a:ea typeface="Source Sans Pro" panose="020B0503030403020204" pitchFamily="34" charset="0"/>
              </a:rPr>
              <a:t>(2002):</a:t>
            </a:r>
            <a:endParaRPr lang="en-US" sz="4300" b="1">
              <a:latin typeface="Source Sans Pro" panose="020B0503030403020204" pitchFamily="34" charset="0"/>
              <a:ea typeface="Source Sans Pro" panose="020B0503030403020204" pitchFamily="34" charset="0"/>
            </a:endParaRPr>
          </a:p>
          <a:p>
            <a:pPr>
              <a:lnSpc>
                <a:spcPct val="100000"/>
              </a:lnSpc>
            </a:pPr>
            <a:r>
              <a:rPr lang="en-US" sz="2400">
                <a:effectLst/>
                <a:latin typeface="Source Sans Pro" panose="020B0503030403020204" pitchFamily="34" charset="0"/>
                <a:ea typeface="Source Sans Pro" panose="020B0503030403020204" pitchFamily="34" charset="0"/>
              </a:rPr>
              <a:t>The audience is connected to organizations. </a:t>
            </a:r>
          </a:p>
          <a:p>
            <a:pPr>
              <a:lnSpc>
                <a:spcPct val="100000"/>
              </a:lnSpc>
            </a:pPr>
            <a:r>
              <a:rPr lang="en-US" sz="2400">
                <a:effectLst/>
                <a:latin typeface="Source Sans Pro" panose="020B0503030403020204" pitchFamily="34" charset="0"/>
                <a:ea typeface="Source Sans Pro" panose="020B0503030403020204" pitchFamily="34" charset="0"/>
              </a:rPr>
              <a:t>The members of the audience are connected. </a:t>
            </a:r>
          </a:p>
          <a:p>
            <a:pPr>
              <a:lnSpc>
                <a:spcPct val="100000"/>
              </a:lnSpc>
            </a:pPr>
            <a:r>
              <a:rPr lang="en-US" sz="2400">
                <a:effectLst/>
                <a:latin typeface="Source Sans Pro" panose="020B0503030403020204" pitchFamily="34" charset="0"/>
                <a:ea typeface="Source Sans Pro" panose="020B0503030403020204" pitchFamily="34" charset="0"/>
              </a:rPr>
              <a:t>The audience has access to other information. </a:t>
            </a:r>
          </a:p>
          <a:p>
            <a:pPr>
              <a:lnSpc>
                <a:spcPct val="100000"/>
              </a:lnSpc>
            </a:pPr>
            <a:r>
              <a:rPr lang="en-US" sz="2400">
                <a:effectLst/>
                <a:latin typeface="Source Sans Pro" panose="020B0503030403020204" pitchFamily="34" charset="0"/>
                <a:ea typeface="Source Sans Pro" panose="020B0503030403020204" pitchFamily="34" charset="0"/>
              </a:rPr>
              <a:t>Audiences pull information. </a:t>
            </a:r>
          </a:p>
          <a:p>
            <a:pPr marL="0" indent="0">
              <a:buNone/>
            </a:pPr>
            <a:endParaRPr lang="en-VN" sz="2800">
              <a:latin typeface="Source Sans Pro" panose="020B0503030403020204" pitchFamily="34" charset="0"/>
              <a:ea typeface="Source Sans Pro" panose="020B0503030403020204" pitchFamily="34" charset="0"/>
            </a:endParaRPr>
          </a:p>
        </p:txBody>
      </p:sp>
      <p:sp>
        <p:nvSpPr>
          <p:cNvPr id="3" name="Content Placeholder 2">
            <a:extLst>
              <a:ext uri="{FF2B5EF4-FFF2-40B4-BE49-F238E27FC236}">
                <a16:creationId xmlns:a16="http://schemas.microsoft.com/office/drawing/2014/main" id="{743D5E2E-DB43-33A8-168C-0DE0B59CB4A8}"/>
              </a:ext>
            </a:extLst>
          </p:cNvPr>
          <p:cNvSpPr>
            <a:spLocks noGrp="1"/>
          </p:cNvSpPr>
          <p:nvPr>
            <p:ph sz="half" idx="2"/>
          </p:nvPr>
        </p:nvSpPr>
        <p:spPr>
          <a:xfrm>
            <a:off x="8534400" y="2738437"/>
            <a:ext cx="9251632" cy="7454465"/>
          </a:xfrm>
        </p:spPr>
        <p:txBody>
          <a:bodyPr>
            <a:normAutofit lnSpcReduction="10000"/>
          </a:bodyPr>
          <a:lstStyle/>
          <a:p>
            <a:pPr marL="0" indent="0">
              <a:buNone/>
            </a:pPr>
            <a:r>
              <a:rPr lang="en-US" sz="2400" b="1">
                <a:effectLst/>
                <a:latin typeface="Source Sans Pro" panose="020B0503030403020204" pitchFamily="34" charset="0"/>
                <a:ea typeface="Source Sans Pro" panose="020B0503030403020204" pitchFamily="34" charset="0"/>
              </a:rPr>
              <a:t>For the marketer or PR professional managing PR, the main differences are </a:t>
            </a:r>
            <a:r>
              <a:rPr lang="en-VN" sz="2400" b="1">
                <a:latin typeface="Source Sans Pro" panose="020B0503030403020204" pitchFamily="34" charset="0"/>
                <a:ea typeface="Source Sans Pro" panose="020B0503030403020204" pitchFamily="34" charset="0"/>
              </a:rPr>
              <a:t>: </a:t>
            </a:r>
          </a:p>
          <a:p>
            <a:pPr>
              <a:spcBef>
                <a:spcPts val="300"/>
              </a:spcBef>
              <a:spcAft>
                <a:spcPts val="300"/>
              </a:spcAft>
            </a:pPr>
            <a:r>
              <a:rPr lang="en-US" sz="2200" b="1">
                <a:effectLst/>
                <a:latin typeface="Source Sans Pro" panose="020B0503030403020204" pitchFamily="34" charset="0"/>
                <a:ea typeface="Source Sans Pro" panose="020B0503030403020204" pitchFamily="34" charset="0"/>
              </a:rPr>
              <a:t>Less easy to control. </a:t>
            </a:r>
            <a:r>
              <a:rPr lang="en-US" sz="2200">
                <a:effectLst/>
                <a:latin typeface="Source Sans Pro" panose="020B0503030403020204" pitchFamily="34" charset="0"/>
                <a:ea typeface="Source Sans Pro" panose="020B0503030403020204" pitchFamily="34" charset="0"/>
              </a:rPr>
              <a:t>There are many more places a brand can be discussed online</a:t>
            </a:r>
            <a:endParaRPr lang="en-US" sz="2200">
              <a:latin typeface="Source Sans Pro" panose="020B0503030403020204" pitchFamily="34" charset="0"/>
              <a:ea typeface="Source Sans Pro" panose="020B0503030403020204" pitchFamily="34" charset="0"/>
            </a:endParaRPr>
          </a:p>
          <a:p>
            <a:pPr>
              <a:spcBef>
                <a:spcPts val="300"/>
              </a:spcBef>
              <a:spcAft>
                <a:spcPts val="300"/>
              </a:spcAft>
            </a:pPr>
            <a:r>
              <a:rPr lang="en-US" sz="2200" b="1">
                <a:effectLst/>
                <a:latin typeface="Source Sans Pro" panose="020B0503030403020204" pitchFamily="34" charset="0"/>
                <a:ea typeface="Source Sans Pro" panose="020B0503030403020204" pitchFamily="34" charset="0"/>
              </a:rPr>
              <a:t>More options to create their own stories. </a:t>
            </a:r>
            <a:r>
              <a:rPr lang="en-US" sz="2200">
                <a:effectLst/>
                <a:latin typeface="Source Sans Pro" panose="020B0503030403020204" pitchFamily="34" charset="0"/>
                <a:ea typeface="Source Sans Pro" panose="020B0503030403020204" pitchFamily="34" charset="0"/>
              </a:rPr>
              <a:t>Since a company will have its own site, press centre, feeds and blogs, it is possible to bypass other media owners to some extent. </a:t>
            </a:r>
          </a:p>
          <a:p>
            <a:pPr>
              <a:spcBef>
                <a:spcPts val="300"/>
              </a:spcBef>
              <a:spcAft>
                <a:spcPts val="300"/>
              </a:spcAft>
            </a:pPr>
            <a:r>
              <a:rPr lang="en-US" sz="2200" b="1">
                <a:effectLst/>
                <a:latin typeface="Source Sans Pro" panose="020B0503030403020204" pitchFamily="34" charset="0"/>
                <a:ea typeface="Source Sans Pro" panose="020B0503030403020204" pitchFamily="34" charset="0"/>
              </a:rPr>
              <a:t>Need for faster response. </a:t>
            </a:r>
            <a:r>
              <a:rPr lang="en-US" sz="2200">
                <a:effectLst/>
                <a:latin typeface="Source Sans Pro" panose="020B0503030403020204" pitchFamily="34" charset="0"/>
                <a:ea typeface="Source Sans Pro" panose="020B0503030403020204" pitchFamily="34" charset="0"/>
              </a:rPr>
              <a:t>It is often said that ‘bad news travels fast. Rapid-response ‘crisis communications’ teams are needed. Some brands have created a social media command centre as part of a </a:t>
            </a:r>
            <a:r>
              <a:rPr lang="en-US" sz="2200" b="1">
                <a:effectLst/>
                <a:latin typeface="Source Sans Pro" panose="020B0503030403020204" pitchFamily="34" charset="0"/>
                <a:ea typeface="Source Sans Pro" panose="020B0503030403020204" pitchFamily="34" charset="0"/>
              </a:rPr>
              <a:t>social media governance </a:t>
            </a:r>
            <a:r>
              <a:rPr lang="en-US" sz="2200">
                <a:effectLst/>
                <a:latin typeface="Source Sans Pro" panose="020B0503030403020204" pitchFamily="34" charset="0"/>
                <a:ea typeface="Source Sans Pro" panose="020B0503030403020204" pitchFamily="34" charset="0"/>
              </a:rPr>
              <a:t>process based on </a:t>
            </a:r>
            <a:r>
              <a:rPr lang="en-US" sz="2200" b="1">
                <a:effectLst/>
                <a:latin typeface="Source Sans Pro" panose="020B0503030403020204" pitchFamily="34" charset="0"/>
                <a:ea typeface="Source Sans Pro" panose="020B0503030403020204" pitchFamily="34" charset="0"/>
              </a:rPr>
              <a:t>social media listening</a:t>
            </a:r>
            <a:r>
              <a:rPr lang="en-US" sz="2200">
                <a:effectLst/>
                <a:latin typeface="Source Sans Pro" panose="020B0503030403020204" pitchFamily="34" charset="0"/>
                <a:ea typeface="Source Sans Pro" panose="020B0503030403020204" pitchFamily="34" charset="0"/>
              </a:rPr>
              <a:t>. </a:t>
            </a:r>
            <a:endParaRPr lang="en-US" sz="2200">
              <a:latin typeface="Source Sans Pro" panose="020B0503030403020204" pitchFamily="34" charset="0"/>
              <a:ea typeface="Source Sans Pro" panose="020B0503030403020204" pitchFamily="34" charset="0"/>
            </a:endParaRPr>
          </a:p>
          <a:p>
            <a:pPr fontAlgn="auto">
              <a:spcBef>
                <a:spcPts val="300"/>
              </a:spcBef>
              <a:spcAft>
                <a:spcPts val="300"/>
              </a:spcAft>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Opportunities for proactive real-time campaigns. </a:t>
            </a:r>
            <a:r>
              <a:rPr lang="en-US" sz="2200">
                <a:effectLst/>
                <a:latin typeface="Source Sans Pro" panose="020B0503030403020204" pitchFamily="34" charset="0"/>
                <a:ea typeface="Source Sans Pro" panose="020B0503030403020204" pitchFamily="34" charset="0"/>
              </a:rPr>
              <a:t>Businesses can take advantage of current public interest in breaking news to gain awareness, sometimes known as ‘newsjacking’. </a:t>
            </a:r>
          </a:p>
          <a:p>
            <a:pPr fontAlgn="auto">
              <a:spcBef>
                <a:spcPts val="300"/>
              </a:spcBef>
              <a:spcAft>
                <a:spcPts val="300"/>
              </a:spcAft>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Easier to monitor. </a:t>
            </a:r>
            <a:r>
              <a:rPr lang="en-US" sz="2200">
                <a:effectLst/>
                <a:latin typeface="Source Sans Pro" panose="020B0503030403020204" pitchFamily="34" charset="0"/>
                <a:ea typeface="Source Sans Pro" panose="020B0503030403020204" pitchFamily="34" charset="0"/>
              </a:rPr>
              <a:t>Since Google and online reputation management tools index many pages, it is arguably easier to identify when a brand is discussed online. </a:t>
            </a:r>
          </a:p>
          <a:p>
            <a:endParaRPr lang="en-US" sz="2800">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1359946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200" dirty="0">
                <a:latin typeface="Montserrat" pitchFamily="2" charset="77"/>
                <a:cs typeface="Arial" panose="020B0604020202020204" pitchFamily="34" charset="0"/>
              </a:rPr>
              <a:t>Learning objectives</a:t>
            </a:r>
            <a:endParaRPr lang="en-GB" sz="4800" dirty="0">
              <a:solidFill>
                <a:srgbClr val="007BA4"/>
              </a:solidFill>
            </a:endParaRPr>
          </a:p>
        </p:txBody>
      </p:sp>
      <p:sp>
        <p:nvSpPr>
          <p:cNvPr id="3" name="Content Placeholder 2"/>
          <p:cNvSpPr>
            <a:spLocks noGrp="1"/>
          </p:cNvSpPr>
          <p:nvPr>
            <p:ph idx="1"/>
          </p:nvPr>
        </p:nvSpPr>
        <p:spPr/>
        <p:txBody>
          <a:bodyPr vert="horz" lIns="137160" tIns="68580" rIns="137160" bIns="68580" rtlCol="0" anchor="t">
            <a:normAutofit/>
          </a:bodyPr>
          <a:lstStyle/>
          <a:p>
            <a:pPr>
              <a:buFont typeface="Arial" panose="020B0604020202020204" pitchFamily="34" charset="0"/>
              <a:buChar char="•"/>
            </a:pPr>
            <a:r>
              <a:rPr lang="en-US" sz="3000"/>
              <a:t>Distinguish between the different types of digital media channels and understand practical success factors to make them effective</a:t>
            </a:r>
          </a:p>
          <a:p>
            <a:pPr>
              <a:buFont typeface="Arial" panose="020B0604020202020204" pitchFamily="34" charset="0"/>
              <a:buChar char="•"/>
            </a:pPr>
            <a:r>
              <a:rPr lang="en-US" sz="3000"/>
              <a:t>Evaluate the advantages and disadvantages of each digital media channel for marketing communications</a:t>
            </a:r>
          </a:p>
          <a:p>
            <a:pPr>
              <a:buFont typeface="Arial" panose="020B0604020202020204" pitchFamily="34" charset="0"/>
              <a:buChar char="•"/>
            </a:pPr>
            <a:r>
              <a:rPr lang="en-US" sz="3000"/>
              <a:t>Assess the suitability of different types of digital media for different purposes</a:t>
            </a:r>
          </a:p>
        </p:txBody>
      </p:sp>
    </p:spTree>
    <p:extLst>
      <p:ext uri="{BB962C8B-B14F-4D97-AF65-F5344CB8AC3E}">
        <p14:creationId xmlns:p14="http://schemas.microsoft.com/office/powerpoint/2010/main" val="36616867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03136AEE-3BA8-040D-858A-F44DCF8C3261}"/>
              </a:ext>
            </a:extLst>
          </p:cNvPr>
          <p:cNvSpPr txBox="1">
            <a:spLocks/>
          </p:cNvSpPr>
          <p:nvPr/>
        </p:nvSpPr>
        <p:spPr>
          <a:xfrm>
            <a:off x="2012632" y="2260938"/>
            <a:ext cx="6801675" cy="7517061"/>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b="1">
                <a:effectLst/>
                <a:latin typeface="Source Sans Pro" panose="020B0503030403020204" pitchFamily="34" charset="0"/>
                <a:ea typeface="Source Sans Pro" panose="020B0503030403020204" pitchFamily="34" charset="0"/>
              </a:rPr>
              <a:t>Advantages</a:t>
            </a:r>
            <a:endParaRPr lang="en-US" sz="2800">
              <a:latin typeface="Source Sans Pro" panose="020B0503030403020204" pitchFamily="34" charset="0"/>
              <a:ea typeface="Source Sans Pro" panose="020B0503030403020204" pitchFamily="34" charset="0"/>
            </a:endParaRPr>
          </a:p>
          <a:p>
            <a:r>
              <a:rPr lang="en-US" sz="2000" b="1">
                <a:effectLst/>
                <a:latin typeface="Source Sans Pro" panose="020B0503030403020204" pitchFamily="34" charset="0"/>
                <a:ea typeface="Source Sans Pro" panose="020B0503030403020204" pitchFamily="34" charset="0"/>
              </a:rPr>
              <a:t>Reach. </a:t>
            </a:r>
            <a:r>
              <a:rPr lang="en-US" sz="2000">
                <a:effectLst/>
                <a:latin typeface="Source Sans Pro" panose="020B0503030403020204" pitchFamily="34" charset="0"/>
                <a:ea typeface="Source Sans Pro" panose="020B0503030403020204" pitchFamily="34" charset="0"/>
              </a:rPr>
              <a:t>Online PR can be a relatively low-cost method of directly reaching a niche audience, or a mass audience </a:t>
            </a:r>
            <a:r>
              <a:rPr lang="en-US" sz="2000" b="1">
                <a:effectLst/>
                <a:latin typeface="Source Sans Pro" panose="020B0503030403020204" pitchFamily="34" charset="0"/>
                <a:ea typeface="Source Sans Pro" panose="020B0503030403020204" pitchFamily="34" charset="0"/>
              </a:rPr>
              <a:t>if </a:t>
            </a:r>
            <a:r>
              <a:rPr lang="en-US" sz="2000">
                <a:effectLst/>
                <a:latin typeface="Source Sans Pro" panose="020B0503030403020204" pitchFamily="34" charset="0"/>
                <a:ea typeface="Source Sans Pro" panose="020B0503030403020204" pitchFamily="34" charset="0"/>
              </a:rPr>
              <a:t>the brand is amenable to stories that are of interest to publishers. </a:t>
            </a:r>
          </a:p>
          <a:p>
            <a:r>
              <a:rPr lang="en-US" sz="2000" b="1">
                <a:effectLst/>
                <a:latin typeface="Source Sans Pro" panose="020B0503030403020204" pitchFamily="34" charset="0"/>
                <a:ea typeface="Source Sans Pro" panose="020B0503030403020204" pitchFamily="34" charset="0"/>
              </a:rPr>
              <a:t>Cost. </a:t>
            </a:r>
            <a:r>
              <a:rPr lang="en-US" sz="2000">
                <a:effectLst/>
                <a:latin typeface="Source Sans Pro" panose="020B0503030403020204" pitchFamily="34" charset="0"/>
                <a:ea typeface="Source Sans Pro" panose="020B0503030403020204" pitchFamily="34" charset="0"/>
              </a:rPr>
              <a:t>The costs for online PR are the agency or internal staff fees for developing the online PR plan, concepts and content. Since there are no media placement costs, this can be cost-effective.</a:t>
            </a:r>
          </a:p>
          <a:p>
            <a:r>
              <a:rPr lang="en-US" sz="2000" b="1">
                <a:effectLst/>
                <a:latin typeface="Source Sans Pro" panose="020B0503030403020204" pitchFamily="34" charset="0"/>
                <a:ea typeface="Source Sans Pro" panose="020B0503030403020204" pitchFamily="34" charset="0"/>
              </a:rPr>
              <a:t>Credibility. </a:t>
            </a:r>
            <a:r>
              <a:rPr lang="en-US" sz="2000">
                <a:effectLst/>
                <a:latin typeface="Source Sans Pro" panose="020B0503030403020204" pitchFamily="34" charset="0"/>
                <a:ea typeface="Source Sans Pro" panose="020B0503030403020204" pitchFamily="34" charset="0"/>
              </a:rPr>
              <a:t>Comments that are made by a person independent from a company are considered more authentic and so can help raise trust about an online provider such as a retailer. </a:t>
            </a:r>
          </a:p>
          <a:p>
            <a:r>
              <a:rPr lang="en-US" sz="2000" b="1">
                <a:effectLst/>
                <a:latin typeface="Source Sans Pro" panose="020B0503030403020204" pitchFamily="34" charset="0"/>
                <a:ea typeface="Source Sans Pro" panose="020B0503030403020204" pitchFamily="34" charset="0"/>
              </a:rPr>
              <a:t>Search engine optimization. </a:t>
            </a:r>
          </a:p>
          <a:p>
            <a:r>
              <a:rPr lang="en-US" sz="2000" b="1">
                <a:effectLst/>
                <a:latin typeface="Source Sans Pro" panose="020B0503030403020204" pitchFamily="34" charset="0"/>
                <a:ea typeface="Source Sans Pro" panose="020B0503030403020204" pitchFamily="34" charset="0"/>
              </a:rPr>
              <a:t>Brand enhancement and protection. </a:t>
            </a:r>
            <a:r>
              <a:rPr lang="en-US" sz="2000">
                <a:effectLst/>
                <a:latin typeface="Source Sans Pro" panose="020B0503030403020204" pitchFamily="34" charset="0"/>
                <a:ea typeface="Source Sans Pro" panose="020B0503030403020204" pitchFamily="34" charset="0"/>
              </a:rPr>
              <a:t>Favorable stories can enhance the reputation of a brand among its target audience and amplification through influencers can help reach a new audience. </a:t>
            </a:r>
          </a:p>
          <a:p>
            <a:pPr marL="0" indent="0">
              <a:buNone/>
            </a:pPr>
            <a:r>
              <a:rPr lang="en-US" sz="2000">
                <a:effectLst/>
                <a:latin typeface="Source Sans Pro" panose="020B0503030403020204" pitchFamily="34" charset="0"/>
                <a:ea typeface="Source Sans Pro" panose="020B0503030403020204" pitchFamily="34" charset="0"/>
              </a:rPr>
              <a:t>But since unfavourable media mentions may damage a brand, so monitoring and response to these is a necessity for most brands.</a:t>
            </a:r>
            <a:endParaRPr lang="en-US" sz="1400">
              <a:latin typeface="Source Sans Pro" panose="020B0503030403020204" pitchFamily="34" charset="0"/>
              <a:ea typeface="Source Sans Pro" panose="020B0503030403020204" pitchFamily="34" charset="0"/>
            </a:endParaRPr>
          </a:p>
        </p:txBody>
      </p:sp>
      <p:sp>
        <p:nvSpPr>
          <p:cNvPr id="16" name="Content Placeholder 2">
            <a:extLst>
              <a:ext uri="{FF2B5EF4-FFF2-40B4-BE49-F238E27FC236}">
                <a16:creationId xmlns:a16="http://schemas.microsoft.com/office/drawing/2014/main" id="{C46514A3-3212-C07B-A9AC-8E7FE7D7E7AE}"/>
              </a:ext>
            </a:extLst>
          </p:cNvPr>
          <p:cNvSpPr txBox="1">
            <a:spLocks/>
          </p:cNvSpPr>
          <p:nvPr/>
        </p:nvSpPr>
        <p:spPr>
          <a:xfrm>
            <a:off x="9141941" y="2290196"/>
            <a:ext cx="8642032" cy="6968103"/>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800" b="1">
                <a:solidFill>
                  <a:schemeClr val="tx1"/>
                </a:solidFill>
                <a:effectLst/>
                <a:latin typeface="Source Sans Pro" panose="020B0503030403020204" pitchFamily="34" charset="0"/>
                <a:ea typeface="Source Sans Pro" panose="020B0503030403020204" pitchFamily="34" charset="0"/>
              </a:rPr>
              <a:t>Disadvantages</a:t>
            </a:r>
            <a:r>
              <a:rPr lang="en-US" b="1">
                <a:solidFill>
                  <a:schemeClr val="tx1"/>
                </a:solidFill>
                <a:effectLst/>
                <a:latin typeface="Source Sans Pro" panose="020B0503030403020204" pitchFamily="34" charset="0"/>
                <a:ea typeface="Source Sans Pro" panose="020B0503030403020204" pitchFamily="34" charset="0"/>
              </a:rPr>
              <a:t> </a:t>
            </a:r>
          </a:p>
          <a:p>
            <a:pPr marL="342900" indent="-342900">
              <a:buFont typeface="Arial" panose="020B0604020202020204" pitchFamily="34" charset="0"/>
              <a:buChar char="•"/>
            </a:pPr>
            <a:r>
              <a:rPr lang="en-US" sz="2200" b="1">
                <a:latin typeface="Source Sans Pro" panose="020B0503030403020204" pitchFamily="34" charset="0"/>
                <a:ea typeface="Source Sans Pro" panose="020B0503030403020204" pitchFamily="34" charset="0"/>
              </a:rPr>
              <a:t>It is not a controlled discipline </a:t>
            </a:r>
            <a:r>
              <a:rPr lang="en-US" sz="2200">
                <a:latin typeface="Source Sans Pro" panose="020B0503030403020204" pitchFamily="34" charset="0"/>
                <a:ea typeface="Source Sans Pro" panose="020B0503030403020204" pitchFamily="34" charset="0"/>
              </a:rPr>
              <a:t>like online advertising techniques such as pay-per-click marketing or display advertising</a:t>
            </a:r>
          </a:p>
          <a:p>
            <a:pPr marL="342900" indent="-342900">
              <a:buFont typeface="Arial" panose="020B0604020202020204" pitchFamily="34" charset="0"/>
              <a:buChar char="•"/>
            </a:pPr>
            <a:r>
              <a:rPr lang="en-US" sz="2200" b="1">
                <a:latin typeface="Source Sans Pro" panose="020B0503030403020204" pitchFamily="34" charset="0"/>
                <a:ea typeface="Source Sans Pro" panose="020B0503030403020204" pitchFamily="34" charset="0"/>
              </a:rPr>
              <a:t>it could be considered a high-risk investment </a:t>
            </a:r>
          </a:p>
          <a:p>
            <a:pPr marL="342900" indent="-342900">
              <a:buFont typeface="Arial" panose="020B0604020202020204" pitchFamily="34" charset="0"/>
              <a:buChar char="•"/>
            </a:pPr>
            <a:r>
              <a:rPr lang="en-US" sz="2200" b="1">
                <a:latin typeface="Source Sans Pro" panose="020B0503030403020204" pitchFamily="34" charset="0"/>
                <a:ea typeface="Source Sans Pro" panose="020B0503030403020204" pitchFamily="34" charset="0"/>
              </a:rPr>
              <a:t>May solicit negative comments </a:t>
            </a:r>
            <a:r>
              <a:rPr lang="en-US" sz="2200" b="1">
                <a:latin typeface="Source Sans Pro" panose="020B0503030403020204" pitchFamily="34" charset="0"/>
                <a:ea typeface="Source Sans Pro" panose="020B0503030403020204" pitchFamily="34" charset="0"/>
                <a:sym typeface="Wingdings" pitchFamily="2" charset="2"/>
              </a:rPr>
              <a:t> exist counter-arguments</a:t>
            </a:r>
            <a:endParaRPr lang="en-US" sz="2200" b="1">
              <a:latin typeface="Source Sans Pro" panose="020B0503030403020204" pitchFamily="34" charset="0"/>
              <a:ea typeface="Source Sans Pro" panose="020B0503030403020204" pitchFamily="34" charset="0"/>
            </a:endParaRPr>
          </a:p>
          <a:p>
            <a:endParaRPr lang="en-US" sz="1600">
              <a:effectLst/>
            </a:endParaRPr>
          </a:p>
        </p:txBody>
      </p:sp>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2012632" y="509001"/>
            <a:ext cx="15773400" cy="1582458"/>
          </a:xfrm>
        </p:spPr>
        <p:txBody>
          <a:bodyPr>
            <a:normAutofit/>
          </a:bodyPr>
          <a:lstStyle/>
          <a:p>
            <a:r>
              <a:rPr lang="en-US" sz="4800"/>
              <a:t>Digital public relations</a:t>
            </a:r>
            <a:endParaRPr lang="en-VN" sz="4800"/>
          </a:p>
        </p:txBody>
      </p:sp>
    </p:spTree>
    <p:extLst>
      <p:ext uri="{BB962C8B-B14F-4D97-AF65-F5344CB8AC3E}">
        <p14:creationId xmlns:p14="http://schemas.microsoft.com/office/powerpoint/2010/main" val="42317074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1600200" y="509001"/>
            <a:ext cx="16185832" cy="1582458"/>
          </a:xfrm>
        </p:spPr>
        <p:txBody>
          <a:bodyPr>
            <a:normAutofit/>
          </a:bodyPr>
          <a:lstStyle/>
          <a:p>
            <a:r>
              <a:rPr lang="en-US" sz="4400"/>
              <a:t>Digital public relations and influencer relationship management</a:t>
            </a:r>
            <a:endParaRPr lang="en-VN" sz="4400"/>
          </a:p>
        </p:txBody>
      </p:sp>
      <p:sp>
        <p:nvSpPr>
          <p:cNvPr id="2" name="Content Placeholder 1">
            <a:extLst>
              <a:ext uri="{FF2B5EF4-FFF2-40B4-BE49-F238E27FC236}">
                <a16:creationId xmlns:a16="http://schemas.microsoft.com/office/drawing/2014/main" id="{36E3E99E-24AB-1EC6-28FD-7DFC3F0A9B32}"/>
              </a:ext>
            </a:extLst>
          </p:cNvPr>
          <p:cNvSpPr>
            <a:spLocks noGrp="1"/>
          </p:cNvSpPr>
          <p:nvPr>
            <p:ph idx="1"/>
          </p:nvPr>
        </p:nvSpPr>
        <p:spPr>
          <a:xfrm>
            <a:off x="2009320" y="2034541"/>
            <a:ext cx="15773399" cy="7909559"/>
          </a:xfrm>
        </p:spPr>
        <p:txBody>
          <a:bodyPr>
            <a:normAutofit lnSpcReduction="10000"/>
          </a:bodyPr>
          <a:lstStyle/>
          <a:p>
            <a:pPr marL="0" indent="0">
              <a:buNone/>
            </a:pPr>
            <a:r>
              <a:rPr lang="en-US" sz="2800" b="1">
                <a:effectLst/>
              </a:rPr>
              <a:t>Best practice for online public relations and IRM</a:t>
            </a:r>
            <a:r>
              <a:rPr lang="en-US" sz="2800" b="1"/>
              <a:t>:</a:t>
            </a:r>
            <a:endParaRPr lang="en-US" sz="2800"/>
          </a:p>
          <a:p>
            <a:pPr marL="342900" indent="-342900">
              <a:buFont typeface="Arial" panose="020B0604020202020204" pitchFamily="34" charset="0"/>
              <a:buChar char="•"/>
            </a:pPr>
            <a:r>
              <a:rPr lang="en-US" sz="2400"/>
              <a:t>Segmenting influencers</a:t>
            </a:r>
          </a:p>
          <a:p>
            <a:pPr lvl="2">
              <a:lnSpc>
                <a:spcPct val="100000"/>
              </a:lnSpc>
              <a:spcBef>
                <a:spcPts val="0"/>
              </a:spcBef>
              <a:spcAft>
                <a:spcPts val="300"/>
              </a:spcAft>
              <a:buFont typeface="Arial" panose="020B0604020202020204" pitchFamily="34" charset="0"/>
              <a:buChar char="•"/>
            </a:pPr>
            <a:r>
              <a:rPr lang="en-US" sz="1800" b="1">
                <a:effectLst/>
              </a:rPr>
              <a:t>Everyday influencers. </a:t>
            </a:r>
          </a:p>
          <a:p>
            <a:pPr lvl="2">
              <a:lnSpc>
                <a:spcPct val="100000"/>
              </a:lnSpc>
              <a:spcBef>
                <a:spcPts val="0"/>
              </a:spcBef>
              <a:spcAft>
                <a:spcPts val="300"/>
              </a:spcAft>
              <a:buFont typeface="Arial" panose="020B0604020202020204" pitchFamily="34" charset="0"/>
              <a:buChar char="•"/>
            </a:pPr>
            <a:r>
              <a:rPr lang="en-US" sz="1800" b="1">
                <a:effectLst/>
              </a:rPr>
              <a:t>Brand advocates. </a:t>
            </a:r>
            <a:r>
              <a:rPr lang="en-US" sz="1800">
                <a:effectLst/>
              </a:rPr>
              <a:t>A customer who is highly satisfied with your product/brand, who tends to spread positive word of mouth, content and recommendations without being paid to do so. </a:t>
            </a:r>
          </a:p>
          <a:p>
            <a:pPr lvl="2">
              <a:lnSpc>
                <a:spcPct val="100000"/>
              </a:lnSpc>
              <a:spcBef>
                <a:spcPts val="0"/>
              </a:spcBef>
              <a:spcAft>
                <a:spcPts val="300"/>
              </a:spcAft>
              <a:buFont typeface="Arial" panose="020B0604020202020204" pitchFamily="34" charset="0"/>
              <a:buChar char="•"/>
            </a:pPr>
            <a:r>
              <a:rPr lang="en-US" sz="1800" b="1">
                <a:effectLst/>
              </a:rPr>
              <a:t>Micro-influencers. </a:t>
            </a:r>
            <a:r>
              <a:rPr lang="en-US" sz="1800">
                <a:effectLst/>
              </a:rPr>
              <a:t>Have a relatively low reach but are highly relevant, tend to enjoy high engagement rates and create high-quality content on a blog or social media</a:t>
            </a:r>
          </a:p>
          <a:p>
            <a:pPr lvl="2">
              <a:lnSpc>
                <a:spcPct val="100000"/>
              </a:lnSpc>
              <a:spcBef>
                <a:spcPts val="0"/>
              </a:spcBef>
              <a:spcAft>
                <a:spcPts val="300"/>
              </a:spcAft>
              <a:buFont typeface="Arial" panose="020B0604020202020204" pitchFamily="34" charset="0"/>
              <a:buChar char="•"/>
            </a:pPr>
            <a:r>
              <a:rPr lang="en-US" sz="1800" b="1">
                <a:effectLst/>
              </a:rPr>
              <a:t>Professional influencers. </a:t>
            </a:r>
            <a:r>
              <a:rPr lang="en-US" sz="1800">
                <a:effectLst/>
              </a:rPr>
              <a:t>These influencers have sufficient reach and potential impact that they are paid, or their content supports their business or personal aims. They typically get referenced by their peer influencers as the authority on certain topics or product categories: </a:t>
            </a:r>
          </a:p>
          <a:p>
            <a:pPr lvl="2">
              <a:lnSpc>
                <a:spcPct val="100000"/>
              </a:lnSpc>
              <a:spcBef>
                <a:spcPts val="0"/>
              </a:spcBef>
              <a:spcAft>
                <a:spcPts val="300"/>
              </a:spcAft>
              <a:buFont typeface="Arial" panose="020B0604020202020204" pitchFamily="34" charset="0"/>
              <a:buChar char="•"/>
            </a:pPr>
            <a:r>
              <a:rPr lang="en-US" sz="1800" b="1">
                <a:effectLst/>
              </a:rPr>
              <a:t>Macro-influencers. </a:t>
            </a:r>
          </a:p>
          <a:p>
            <a:pPr lvl="2">
              <a:lnSpc>
                <a:spcPct val="100000"/>
              </a:lnSpc>
              <a:spcBef>
                <a:spcPts val="0"/>
              </a:spcBef>
              <a:spcAft>
                <a:spcPts val="300"/>
              </a:spcAft>
              <a:buFont typeface="Arial" panose="020B0604020202020204" pitchFamily="34" charset="0"/>
              <a:buChar char="•"/>
            </a:pPr>
            <a:r>
              <a:rPr lang="en-US" sz="1800" b="1">
                <a:effectLst/>
              </a:rPr>
              <a:t>Celebrity influencers. </a:t>
            </a:r>
          </a:p>
          <a:p>
            <a:pPr marL="342900" indent="-342900">
              <a:buFont typeface="Arial" panose="020B0604020202020204" pitchFamily="34" charset="0"/>
              <a:buChar char="•"/>
            </a:pPr>
            <a:r>
              <a:rPr lang="en-US" sz="2400"/>
              <a:t>Assessing influence: 4Rs framework  (Onalytica (2017) </a:t>
            </a:r>
          </a:p>
          <a:p>
            <a:pPr lvl="2">
              <a:lnSpc>
                <a:spcPct val="100000"/>
              </a:lnSpc>
              <a:spcBef>
                <a:spcPts val="0"/>
              </a:spcBef>
              <a:spcAft>
                <a:spcPts val="300"/>
              </a:spcAft>
              <a:buFont typeface="Arial" panose="020B0604020202020204" pitchFamily="34" charset="0"/>
              <a:buChar char="•"/>
            </a:pPr>
            <a:r>
              <a:rPr lang="en-US" sz="1800" b="1"/>
              <a:t>High relevance </a:t>
            </a:r>
            <a:r>
              <a:rPr lang="en-US" sz="1800"/>
              <a:t>is where influencers are focused/known for discussing a topic that is of interest to an audience and related to a product or service.</a:t>
            </a:r>
          </a:p>
          <a:p>
            <a:pPr lvl="2">
              <a:lnSpc>
                <a:spcPct val="100000"/>
              </a:lnSpc>
              <a:spcBef>
                <a:spcPts val="0"/>
              </a:spcBef>
              <a:spcAft>
                <a:spcPts val="300"/>
              </a:spcAft>
              <a:buFont typeface="Arial" panose="020B0604020202020204" pitchFamily="34" charset="0"/>
              <a:buChar char="•"/>
            </a:pPr>
            <a:r>
              <a:rPr lang="en-US" sz="1800" b="1"/>
              <a:t>High resonance </a:t>
            </a:r>
            <a:r>
              <a:rPr lang="en-US" sz="1800"/>
              <a:t>demonstrates that the influencer is creating an impact with their audience, rather than having a large audience that they fail to engage.</a:t>
            </a:r>
          </a:p>
          <a:p>
            <a:pPr lvl="2">
              <a:lnSpc>
                <a:spcPct val="100000"/>
              </a:lnSpc>
              <a:spcBef>
                <a:spcPts val="0"/>
              </a:spcBef>
              <a:spcAft>
                <a:spcPts val="300"/>
              </a:spcAft>
              <a:buFont typeface="Arial" panose="020B0604020202020204" pitchFamily="34" charset="0"/>
              <a:buChar char="•"/>
            </a:pPr>
            <a:r>
              <a:rPr lang="en-US" sz="1800" b="1"/>
              <a:t>High reference </a:t>
            </a:r>
            <a:r>
              <a:rPr lang="en-US" sz="1800"/>
              <a:t>is useful for identifying thought leaders or conference speakers who are respected as an authority by their peer influencers. This can emphasise the network effect as their connections may share content.</a:t>
            </a:r>
          </a:p>
          <a:p>
            <a:pPr lvl="2">
              <a:lnSpc>
                <a:spcPct val="100000"/>
              </a:lnSpc>
              <a:spcBef>
                <a:spcPts val="0"/>
              </a:spcBef>
              <a:spcAft>
                <a:spcPts val="300"/>
              </a:spcAft>
              <a:buFont typeface="Arial" panose="020B0604020202020204" pitchFamily="34" charset="0"/>
              <a:buChar char="•"/>
            </a:pPr>
            <a:r>
              <a:rPr lang="en-US" sz="1800" b="1"/>
              <a:t>High reach</a:t>
            </a:r>
            <a:r>
              <a:rPr lang="en-US" sz="1800"/>
              <a:t> is simply the size of an influencer’s audience and their popularity.</a:t>
            </a:r>
          </a:p>
          <a:p>
            <a:pPr marL="0" indent="-72900">
              <a:lnSpc>
                <a:spcPct val="100000"/>
              </a:lnSpc>
              <a:spcBef>
                <a:spcPts val="0"/>
              </a:spcBef>
              <a:spcAft>
                <a:spcPts val="300"/>
              </a:spcAft>
              <a:buNone/>
            </a:pPr>
            <a:endParaRPr lang="en-US" sz="1400"/>
          </a:p>
          <a:p>
            <a:pPr marL="342900" indent="-342900">
              <a:buFont typeface="Arial" panose="020B0604020202020204" pitchFamily="34" charset="0"/>
              <a:buChar char="•"/>
            </a:pPr>
            <a:r>
              <a:rPr lang="en-US" sz="2400"/>
              <a:t>Creating effective content to support influencer outreach </a:t>
            </a:r>
          </a:p>
          <a:p>
            <a:pPr lvl="2">
              <a:lnSpc>
                <a:spcPct val="100000"/>
              </a:lnSpc>
              <a:spcBef>
                <a:spcPts val="0"/>
              </a:spcBef>
              <a:spcAft>
                <a:spcPts val="300"/>
              </a:spcAft>
              <a:buFont typeface="Arial" panose="020B0604020202020204" pitchFamily="34" charset="0"/>
              <a:buChar char="•"/>
            </a:pPr>
            <a:r>
              <a:rPr lang="en-US" sz="1800"/>
              <a:t>Defining the right types of content for them to create, discuss, and share</a:t>
            </a:r>
          </a:p>
          <a:p>
            <a:pPr lvl="2">
              <a:lnSpc>
                <a:spcPct val="100000"/>
              </a:lnSpc>
              <a:spcBef>
                <a:spcPts val="0"/>
              </a:spcBef>
              <a:spcAft>
                <a:spcPts val="300"/>
              </a:spcAft>
              <a:buFont typeface="Arial" panose="020B0604020202020204" pitchFamily="34" charset="0"/>
              <a:buChar char="•"/>
            </a:pPr>
            <a:r>
              <a:rPr lang="en-US" sz="1800"/>
              <a:t>Requires content marketing strategy </a:t>
            </a:r>
          </a:p>
          <a:p>
            <a:pPr marL="0" indent="-72900">
              <a:lnSpc>
                <a:spcPct val="100000"/>
              </a:lnSpc>
              <a:spcBef>
                <a:spcPts val="0"/>
              </a:spcBef>
              <a:spcAft>
                <a:spcPts val="300"/>
              </a:spcAft>
              <a:buNone/>
            </a:pPr>
            <a:endParaRPr lang="en-US" sz="2700" b="1"/>
          </a:p>
        </p:txBody>
      </p:sp>
    </p:spTree>
    <p:extLst>
      <p:ext uri="{BB962C8B-B14F-4D97-AF65-F5344CB8AC3E}">
        <p14:creationId xmlns:p14="http://schemas.microsoft.com/office/powerpoint/2010/main" val="1201194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book&#10;&#10;Description automatically generated">
            <a:extLst>
              <a:ext uri="{FF2B5EF4-FFF2-40B4-BE49-F238E27FC236}">
                <a16:creationId xmlns:a16="http://schemas.microsoft.com/office/drawing/2014/main" id="{09C1CE32-CA6A-4006-9693-349AB7C8519D}"/>
              </a:ext>
            </a:extLst>
          </p:cNvPr>
          <p:cNvPicPr>
            <a:picLocks noChangeAspect="1"/>
          </p:cNvPicPr>
          <p:nvPr/>
        </p:nvPicPr>
        <p:blipFill rotWithShape="1">
          <a:blip r:embed="rId2">
            <a:extLst>
              <a:ext uri="{28A0092B-C50C-407E-A947-70E740481C1C}">
                <a14:useLocalDpi xmlns:a14="http://schemas.microsoft.com/office/drawing/2010/main" val="0"/>
              </a:ext>
            </a:extLst>
          </a:blip>
          <a:srcRect l="51892" t="11320" r="7912" b="5655"/>
          <a:stretch/>
        </p:blipFill>
        <p:spPr>
          <a:xfrm rot="5400000">
            <a:off x="4267745" y="-1869622"/>
            <a:ext cx="10285911" cy="14097001"/>
          </a:xfrm>
          <a:prstGeom prst="rect">
            <a:avLst/>
          </a:prstGeom>
        </p:spPr>
      </p:pic>
    </p:spTree>
    <p:extLst>
      <p:ext uri="{BB962C8B-B14F-4D97-AF65-F5344CB8AC3E}">
        <p14:creationId xmlns:p14="http://schemas.microsoft.com/office/powerpoint/2010/main" val="10956046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45">
            <a:extLst>
              <a:ext uri="{FF2B5EF4-FFF2-40B4-BE49-F238E27FC236}">
                <a16:creationId xmlns:a16="http://schemas.microsoft.com/office/drawing/2014/main" id="{9A4E8206-9E4E-FC3F-22A7-174A9F89FEE6}"/>
              </a:ext>
            </a:extLst>
          </p:cNvPr>
          <p:cNvSpPr>
            <a:spLocks noGrp="1"/>
          </p:cNvSpPr>
          <p:nvPr>
            <p:ph type="title"/>
          </p:nvPr>
        </p:nvSpPr>
        <p:spPr/>
        <p:txBody>
          <a:bodyPr>
            <a:normAutofit/>
          </a:bodyPr>
          <a:lstStyle/>
          <a:p>
            <a:r>
              <a:rPr lang="en-US" sz="4000"/>
              <a:t>Digital partnerships including affiliate marketing</a:t>
            </a:r>
            <a:endParaRPr lang="en-VN" sz="4000"/>
          </a:p>
        </p:txBody>
      </p:sp>
      <p:sp>
        <p:nvSpPr>
          <p:cNvPr id="48" name="Content Placeholder 47">
            <a:extLst>
              <a:ext uri="{FF2B5EF4-FFF2-40B4-BE49-F238E27FC236}">
                <a16:creationId xmlns:a16="http://schemas.microsoft.com/office/drawing/2014/main" id="{9CC81240-4B73-FB81-5F89-D278DDF40E73}"/>
              </a:ext>
            </a:extLst>
          </p:cNvPr>
          <p:cNvSpPr>
            <a:spLocks noGrp="1"/>
          </p:cNvSpPr>
          <p:nvPr>
            <p:ph idx="1"/>
          </p:nvPr>
        </p:nvSpPr>
        <p:spPr>
          <a:xfrm>
            <a:off x="2012632" y="2104159"/>
            <a:ext cx="15773399" cy="7400558"/>
          </a:xfrm>
        </p:spPr>
        <p:txBody>
          <a:bodyPr>
            <a:normAutofit lnSpcReduction="10000"/>
          </a:bodyPr>
          <a:lstStyle/>
          <a:p>
            <a:pPr marL="457200" indent="-457200">
              <a:lnSpc>
                <a:spcPct val="150000"/>
              </a:lnSpc>
              <a:buFont typeface="Wingdings" pitchFamily="2" charset="2"/>
              <a:buChar char="Ø"/>
            </a:pPr>
            <a:r>
              <a:rPr lang="en-US" sz="2800">
                <a:effectLst/>
              </a:rPr>
              <a:t>Working with partner sites in influencer outreach is a key part of content marketing, SEO, and online PR </a:t>
            </a:r>
            <a:r>
              <a:rPr lang="en-US" sz="2800">
                <a:effectLst/>
                <a:sym typeface="Wingdings" pitchFamily="2" charset="2"/>
              </a:rPr>
              <a:t> </a:t>
            </a:r>
            <a:r>
              <a:rPr lang="en-US" sz="2800">
                <a:effectLst/>
              </a:rPr>
              <a:t>Resources must be devoted to managing your online partners.</a:t>
            </a:r>
          </a:p>
          <a:p>
            <a:pPr marL="457200" indent="-457200">
              <a:lnSpc>
                <a:spcPct val="150000"/>
              </a:lnSpc>
              <a:buFont typeface="Wingdings" pitchFamily="2" charset="2"/>
              <a:buChar char="Ø"/>
            </a:pPr>
            <a:r>
              <a:rPr lang="en-US" sz="2800"/>
              <a:t>Three key types of online partnerships that need to be managed: </a:t>
            </a:r>
          </a:p>
          <a:p>
            <a:pPr marL="1215900" lvl="1" indent="-457200">
              <a:lnSpc>
                <a:spcPct val="150000"/>
              </a:lnSpc>
            </a:pPr>
            <a:r>
              <a:rPr lang="en-US" sz="2400"/>
              <a:t>co-marketing and influencer outreach (covered in the previous section); </a:t>
            </a:r>
          </a:p>
          <a:p>
            <a:pPr marL="1215900" lvl="1" indent="-457200">
              <a:lnSpc>
                <a:spcPct val="150000"/>
              </a:lnSpc>
            </a:pPr>
            <a:r>
              <a:rPr lang="en-US" sz="2400"/>
              <a:t>affiliate marketing</a:t>
            </a:r>
          </a:p>
          <a:p>
            <a:pPr marL="1215900" lvl="1" indent="-457200">
              <a:lnSpc>
                <a:spcPct val="150000"/>
              </a:lnSpc>
            </a:pPr>
            <a:r>
              <a:rPr lang="en-US" sz="2400"/>
              <a:t>online sponsorship </a:t>
            </a:r>
          </a:p>
          <a:p>
            <a:pPr marL="457200" indent="-457200">
              <a:lnSpc>
                <a:spcPct val="150000"/>
              </a:lnSpc>
              <a:buFont typeface="Wingdings" pitchFamily="2" charset="2"/>
              <a:buChar char="Ø"/>
            </a:pPr>
            <a:endParaRPr lang="en-US" sz="2800">
              <a:effectLst/>
            </a:endParaRPr>
          </a:p>
          <a:p>
            <a:pPr marL="0" indent="0">
              <a:lnSpc>
                <a:spcPct val="150000"/>
              </a:lnSpc>
              <a:buNone/>
            </a:pPr>
            <a:r>
              <a:rPr lang="en-US" sz="2800" b="1">
                <a:effectLst/>
              </a:rPr>
              <a:t>Co-marketing: </a:t>
            </a:r>
            <a:r>
              <a:rPr lang="en-US" sz="2800">
                <a:effectLst/>
              </a:rPr>
              <a:t>A partnership agreement reached between different businesses to promote each other, typically based on sharing content (and potentially promotions) principally to the audience of owned media channels such as social media, blog, and email marketing.</a:t>
            </a:r>
          </a:p>
          <a:p>
            <a:pPr marL="0" indent="0">
              <a:lnSpc>
                <a:spcPct val="150000"/>
              </a:lnSpc>
              <a:buNone/>
            </a:pPr>
            <a:endParaRPr lang="en-US" sz="2800"/>
          </a:p>
        </p:txBody>
      </p:sp>
    </p:spTree>
    <p:extLst>
      <p:ext uri="{BB962C8B-B14F-4D97-AF65-F5344CB8AC3E}">
        <p14:creationId xmlns:p14="http://schemas.microsoft.com/office/powerpoint/2010/main" val="35798643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2">
            <a:extLst>
              <a:ext uri="{FF2B5EF4-FFF2-40B4-BE49-F238E27FC236}">
                <a16:creationId xmlns:a16="http://schemas.microsoft.com/office/drawing/2014/main" id="{C46514A3-3212-C07B-A9AC-8E7FE7D7E7AE}"/>
              </a:ext>
            </a:extLst>
          </p:cNvPr>
          <p:cNvSpPr txBox="1">
            <a:spLocks/>
          </p:cNvSpPr>
          <p:nvPr/>
        </p:nvSpPr>
        <p:spPr>
          <a:xfrm>
            <a:off x="1905000" y="2019300"/>
            <a:ext cx="15773400" cy="7758699"/>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800" b="1">
                <a:solidFill>
                  <a:schemeClr val="tx1"/>
                </a:solidFill>
                <a:effectLst/>
                <a:latin typeface="Source Sans Pro" panose="020B0503030403020204" pitchFamily="34" charset="0"/>
                <a:ea typeface="Source Sans Pro" panose="020B0503030403020204" pitchFamily="34" charset="0"/>
              </a:rPr>
              <a:t>Definition: </a:t>
            </a:r>
          </a:p>
          <a:p>
            <a:r>
              <a:rPr lang="en-US">
                <a:effectLst/>
                <a:latin typeface="Source Sans Pro" panose="020B0503030403020204" pitchFamily="34" charset="0"/>
                <a:ea typeface="Source Sans Pro" panose="020B0503030403020204" pitchFamily="34" charset="0"/>
              </a:rPr>
              <a:t>A commission-based arrangement where referring sites (publishers) receive a commission on sales or leads by merchants (retailers or other transactional sites). Commission is usually based on a percentage of product sale price or a fixed amount for each sale (CPA, or cost-per-acquisition), but may also sometimes be based on a per-click basis, for example when an aggregator refers visits to merchants.</a:t>
            </a:r>
          </a:p>
          <a:p>
            <a:endParaRPr lang="en-US">
              <a:latin typeface="Source Sans Pro" panose="020B0503030403020204" pitchFamily="34" charset="0"/>
              <a:ea typeface="Source Sans Pro" panose="020B0503030403020204" pitchFamily="34" charset="0"/>
            </a:endParaRPr>
          </a:p>
          <a:p>
            <a:r>
              <a:rPr lang="en-US" sz="2800" b="1">
                <a:solidFill>
                  <a:schemeClr val="tx1"/>
                </a:solidFill>
                <a:latin typeface="Source Sans Pro" panose="020B0503030403020204" pitchFamily="34" charset="0"/>
                <a:ea typeface="Source Sans Pro" panose="020B0503030403020204" pitchFamily="34" charset="0"/>
              </a:rPr>
              <a:t>Options of affiliate marketing models:   </a:t>
            </a:r>
          </a:p>
          <a:p>
            <a:pPr marL="1200150" lvl="1" indent="-457200">
              <a:buFont typeface="Arial" panose="020B0604020202020204" pitchFamily="34" charset="0"/>
              <a:buChar char="•"/>
            </a:pPr>
            <a:r>
              <a:rPr lang="en-US" sz="2400">
                <a:solidFill>
                  <a:schemeClr val="tx1"/>
                </a:solidFill>
                <a:latin typeface="Source Sans Pro" panose="020B0503030403020204" pitchFamily="34" charset="0"/>
                <a:ea typeface="Source Sans Pro" panose="020B0503030403020204" pitchFamily="34" charset="0"/>
              </a:rPr>
              <a:t>Aggregators. These are the major comparison sites. </a:t>
            </a:r>
          </a:p>
          <a:p>
            <a:pPr marL="1200150" lvl="1" indent="-457200">
              <a:buFont typeface="Arial" panose="020B0604020202020204" pitchFamily="34" charset="0"/>
              <a:buChar char="•"/>
            </a:pPr>
            <a:r>
              <a:rPr lang="en-US" sz="2400">
                <a:solidFill>
                  <a:schemeClr val="tx1"/>
                </a:solidFill>
                <a:latin typeface="Source Sans Pro" panose="020B0503030403020204" pitchFamily="34" charset="0"/>
                <a:ea typeface="Source Sans Pro" panose="020B0503030403020204" pitchFamily="34" charset="0"/>
              </a:rPr>
              <a:t>Review sites. </a:t>
            </a:r>
          </a:p>
          <a:p>
            <a:pPr marL="1200150" lvl="1" indent="-457200">
              <a:buFont typeface="Arial" panose="020B0604020202020204" pitchFamily="34" charset="0"/>
              <a:buChar char="•"/>
            </a:pPr>
            <a:r>
              <a:rPr lang="en-US" sz="2400">
                <a:solidFill>
                  <a:schemeClr val="tx1"/>
                </a:solidFill>
                <a:latin typeface="Source Sans Pro" panose="020B0503030403020204" pitchFamily="34" charset="0"/>
                <a:ea typeface="Source Sans Pro" panose="020B0503030403020204" pitchFamily="34" charset="0"/>
              </a:rPr>
              <a:t>Rewards sites/ Voucher code sites. </a:t>
            </a:r>
          </a:p>
          <a:p>
            <a:pPr marL="1200150" lvl="1" indent="-457200">
              <a:buFont typeface="Arial" panose="020B0604020202020204" pitchFamily="34" charset="0"/>
              <a:buChar char="•"/>
            </a:pPr>
            <a:r>
              <a:rPr lang="en-US" sz="2400">
                <a:solidFill>
                  <a:schemeClr val="tx1"/>
                </a:solidFill>
                <a:latin typeface="Source Sans Pro" panose="020B0503030403020204" pitchFamily="34" charset="0"/>
                <a:ea typeface="Source Sans Pro" panose="020B0503030403020204" pitchFamily="34" charset="0"/>
              </a:rPr>
              <a:t>Bloggers.</a:t>
            </a:r>
          </a:p>
          <a:p>
            <a:pPr marL="1200150" lvl="1" indent="-457200">
              <a:buFont typeface="Arial" panose="020B0604020202020204" pitchFamily="34" charset="0"/>
              <a:buChar char="•"/>
            </a:pPr>
            <a:r>
              <a:rPr lang="en-US" sz="2400">
                <a:solidFill>
                  <a:schemeClr val="tx1"/>
                </a:solidFill>
                <a:latin typeface="Source Sans Pro" panose="020B0503030403020204" pitchFamily="34" charset="0"/>
                <a:ea typeface="Source Sans Pro" panose="020B0503030403020204" pitchFamily="34" charset="0"/>
              </a:rPr>
              <a:t>Everyone else.</a:t>
            </a:r>
          </a:p>
          <a:p>
            <a:endParaRPr lang="en-US" sz="2800" b="1">
              <a:solidFill>
                <a:schemeClr val="tx1"/>
              </a:solidFill>
              <a:effectLst/>
              <a:latin typeface="Source Sans Pro" panose="020B0503030403020204" pitchFamily="34" charset="0"/>
              <a:ea typeface="Source Sans Pro" panose="020B0503030403020204" pitchFamily="34" charset="0"/>
            </a:endParaRPr>
          </a:p>
          <a:p>
            <a:r>
              <a:rPr lang="en-US" sz="2800" b="1">
                <a:solidFill>
                  <a:schemeClr val="tx1"/>
                </a:solidFill>
                <a:effectLst/>
                <a:latin typeface="Source Sans Pro" panose="020B0503030403020204" pitchFamily="34" charset="0"/>
                <a:ea typeface="Source Sans Pro" panose="020B0503030403020204" pitchFamily="34" charset="0"/>
              </a:rPr>
              <a:t>Performance marketing </a:t>
            </a:r>
            <a:endParaRPr lang="en-US" sz="4000">
              <a:solidFill>
                <a:schemeClr val="tx1"/>
              </a:solidFill>
              <a:latin typeface="Source Sans Pro" panose="020B0503030403020204" pitchFamily="34" charset="0"/>
              <a:ea typeface="Source Sans Pro" panose="020B0503030403020204" pitchFamily="34" charset="0"/>
            </a:endParaRPr>
          </a:p>
          <a:p>
            <a:pPr marL="1200150" lvl="1" indent="-457200">
              <a:buFont typeface="Arial" panose="020B0604020202020204" pitchFamily="34" charset="0"/>
              <a:buChar char="•"/>
            </a:pPr>
            <a:r>
              <a:rPr lang="en-US" sz="2400">
                <a:effectLst/>
                <a:latin typeface="Source Sans Pro" panose="020B0503030403020204" pitchFamily="34" charset="0"/>
                <a:ea typeface="Source Sans Pro" panose="020B0503030403020204" pitchFamily="34" charset="0"/>
              </a:rPr>
              <a:t>Sometimes used as an alternative term for affiliate marketing</a:t>
            </a:r>
          </a:p>
          <a:p>
            <a:pPr marL="1200150" lvl="1" indent="-457200">
              <a:buFont typeface="Arial" panose="020B0604020202020204" pitchFamily="34" charset="0"/>
              <a:buChar char="•"/>
            </a:pPr>
            <a:r>
              <a:rPr lang="en-US" sz="2400">
                <a:effectLst/>
                <a:latin typeface="Source Sans Pro" panose="020B0503030403020204" pitchFamily="34" charset="0"/>
                <a:ea typeface="Source Sans Pro" panose="020B0503030403020204" pitchFamily="34" charset="0"/>
              </a:rPr>
              <a:t>includes payment for lead, sale, and click, so it is a broader term including other online paid media such as display advertising and biddable media including pay-per-click and programmatic advertising.</a:t>
            </a:r>
            <a:endParaRPr lang="en-US" sz="2800">
              <a:solidFill>
                <a:schemeClr val="tx1"/>
              </a:solidFill>
              <a:latin typeface="Source Sans Pro" panose="020B0503030403020204" pitchFamily="34" charset="0"/>
              <a:ea typeface="Source Sans Pro" panose="020B0503030403020204" pitchFamily="34" charset="0"/>
            </a:endParaRPr>
          </a:p>
        </p:txBody>
      </p:sp>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2012632" y="509001"/>
            <a:ext cx="15773400" cy="1582458"/>
          </a:xfrm>
        </p:spPr>
        <p:txBody>
          <a:bodyPr>
            <a:normAutofit/>
          </a:bodyPr>
          <a:lstStyle/>
          <a:p>
            <a:r>
              <a:rPr lang="en-US" sz="4800"/>
              <a:t>Affiliate marketing</a:t>
            </a:r>
            <a:endParaRPr lang="en-VN" sz="4800"/>
          </a:p>
        </p:txBody>
      </p:sp>
    </p:spTree>
    <p:extLst>
      <p:ext uri="{BB962C8B-B14F-4D97-AF65-F5344CB8AC3E}">
        <p14:creationId xmlns:p14="http://schemas.microsoft.com/office/powerpoint/2010/main" val="41639421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03136AEE-3BA8-040D-858A-F44DCF8C3261}"/>
              </a:ext>
            </a:extLst>
          </p:cNvPr>
          <p:cNvSpPr txBox="1">
            <a:spLocks/>
          </p:cNvSpPr>
          <p:nvPr/>
        </p:nvSpPr>
        <p:spPr>
          <a:xfrm>
            <a:off x="1752600" y="2184738"/>
            <a:ext cx="8534400" cy="7759362"/>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b="1">
                <a:effectLst/>
                <a:latin typeface="Source Sans Pro" panose="020B0503030403020204" pitchFamily="34" charset="0"/>
                <a:ea typeface="Source Sans Pro" panose="020B0503030403020204" pitchFamily="34" charset="0"/>
              </a:rPr>
              <a:t>Advantages</a:t>
            </a:r>
            <a:endParaRPr lang="en-US" sz="2800">
              <a:latin typeface="Source Sans Pro" panose="020B0503030403020204" pitchFamily="34" charset="0"/>
              <a:ea typeface="Source Sans Pro" panose="020B0503030403020204" pitchFamily="34" charset="0"/>
            </a:endParaRPr>
          </a:p>
          <a:p>
            <a:r>
              <a:rPr lang="en-US" sz="2200" b="1">
                <a:effectLst/>
                <a:latin typeface="Source Sans Pro" panose="020B0503030403020204" pitchFamily="34" charset="0"/>
                <a:ea typeface="Source Sans Pro" panose="020B0503030403020204" pitchFamily="34" charset="0"/>
              </a:rPr>
              <a:t>SERPs visibility. </a:t>
            </a:r>
            <a:r>
              <a:rPr lang="en-US" sz="2200">
                <a:effectLst/>
                <a:latin typeface="Source Sans Pro" panose="020B0503030403020204" pitchFamily="34" charset="0"/>
                <a:ea typeface="Source Sans Pro" panose="020B0503030403020204" pitchFamily="34" charset="0"/>
              </a:rPr>
              <a:t>Gain more visibility in the paid and natural listings of the SERPs (increase ‘share of search’ page).</a:t>
            </a:r>
          </a:p>
          <a:p>
            <a:r>
              <a:rPr lang="en-US" sz="2200" b="1">
                <a:effectLst/>
                <a:latin typeface="Source Sans Pro" panose="020B0503030403020204" pitchFamily="34" charset="0"/>
                <a:ea typeface="Source Sans Pro" panose="020B0503030403020204" pitchFamily="34" charset="0"/>
              </a:rPr>
              <a:t>Reach different audiences. </a:t>
            </a:r>
            <a:r>
              <a:rPr lang="en-US" sz="2200">
                <a:effectLst/>
                <a:latin typeface="Source Sans Pro" panose="020B0503030403020204" pitchFamily="34" charset="0"/>
                <a:ea typeface="Source Sans Pro" panose="020B0503030403020204" pitchFamily="34" charset="0"/>
              </a:rPr>
              <a:t>Can use different affiliates to target different audiences, product categories and related phrases.</a:t>
            </a:r>
          </a:p>
          <a:p>
            <a:r>
              <a:rPr lang="en-US" sz="2200" b="1">
                <a:effectLst/>
                <a:latin typeface="Source Sans Pro" panose="020B0503030403020204" pitchFamily="34" charset="0"/>
                <a:ea typeface="Source Sans Pro" panose="020B0503030403020204" pitchFamily="34" charset="0"/>
              </a:rPr>
              <a:t>Responsiveness to marketplace changes. </a:t>
            </a:r>
            <a:r>
              <a:rPr lang="en-US" sz="2200">
                <a:effectLst/>
                <a:latin typeface="Source Sans Pro" panose="020B0503030403020204" pitchFamily="34" charset="0"/>
                <a:ea typeface="Source Sans Pro" panose="020B0503030403020204" pitchFamily="34" charset="0"/>
              </a:rPr>
              <a:t>May be more responsive than your in-house or agency teams in terms of algorithm changes for SEO or changes in bidding approaches for PPC. They are also great at identifying gaps in your search strategy. </a:t>
            </a:r>
          </a:p>
          <a:p>
            <a:r>
              <a:rPr lang="en-US" sz="2200" b="1">
                <a:effectLst/>
                <a:latin typeface="Source Sans Pro" panose="020B0503030403020204" pitchFamily="34" charset="0"/>
                <a:ea typeface="Source Sans Pro" panose="020B0503030403020204" pitchFamily="34" charset="0"/>
              </a:rPr>
              <a:t>Target generic phrases in SERPs. </a:t>
            </a:r>
            <a:r>
              <a:rPr lang="en-US" sz="2200">
                <a:effectLst/>
                <a:latin typeface="Source Sans Pro" panose="020B0503030403020204" pitchFamily="34" charset="0"/>
                <a:ea typeface="Source Sans Pro" panose="020B0503030403020204" pitchFamily="34" charset="0"/>
              </a:rPr>
              <a:t>Enables you to reach customers through generic phrases (e.g. ‘clothing’) at a relatively low cost if the affiliates secure better positions in natural listings.</a:t>
            </a:r>
          </a:p>
          <a:p>
            <a:r>
              <a:rPr lang="en-US" sz="2200" b="1">
                <a:effectLst/>
                <a:latin typeface="Source Sans Pro" panose="020B0503030403020204" pitchFamily="34" charset="0"/>
                <a:ea typeface="Source Sans Pro" panose="020B0503030403020204" pitchFamily="34" charset="0"/>
              </a:rPr>
              <a:t>Increase reach in SERPs</a:t>
            </a:r>
            <a:r>
              <a:rPr lang="en-US" sz="2200">
                <a:effectLst/>
                <a:latin typeface="Source Sans Pro" panose="020B0503030403020204" pitchFamily="34" charset="0"/>
                <a:ea typeface="Source Sans Pro" panose="020B0503030403020204" pitchFamily="34" charset="0"/>
              </a:rPr>
              <a:t>. Increase the reach of your brand or campaign since affiliate ads and links featuring you will be displayed on third-party sites.</a:t>
            </a:r>
          </a:p>
          <a:p>
            <a:r>
              <a:rPr lang="en-US" sz="2200" b="1">
                <a:effectLst/>
                <a:latin typeface="Source Sans Pro" panose="020B0503030403020204" pitchFamily="34" charset="0"/>
                <a:ea typeface="Source Sans Pro" panose="020B0503030403020204" pitchFamily="34" charset="0"/>
              </a:rPr>
              <a:t>Generate awareness. </a:t>
            </a:r>
            <a:r>
              <a:rPr lang="en-US" sz="2200">
                <a:effectLst/>
                <a:latin typeface="Source Sans Pro" panose="020B0503030403020204" pitchFamily="34" charset="0"/>
                <a:ea typeface="Source Sans Pro" panose="020B0503030403020204" pitchFamily="34" charset="0"/>
              </a:rPr>
              <a:t>Can be used to generate awareness of brand or new products for which a company is not well known.</a:t>
            </a:r>
          </a:p>
          <a:p>
            <a:r>
              <a:rPr lang="en-US" sz="2200" b="1">
                <a:effectLst/>
                <a:latin typeface="Source Sans Pro" panose="020B0503030403020204" pitchFamily="34" charset="0"/>
                <a:ea typeface="Source Sans Pro" panose="020B0503030403020204" pitchFamily="34" charset="0"/>
              </a:rPr>
              <a:t>Diversity risk. </a:t>
            </a:r>
            <a:r>
              <a:rPr lang="en-US" sz="2200">
                <a:effectLst/>
                <a:latin typeface="Source Sans Pro" panose="020B0503030403020204" pitchFamily="34" charset="0"/>
                <a:ea typeface="Source Sans Pro" panose="020B0503030403020204" pitchFamily="34" charset="0"/>
              </a:rPr>
              <a:t>Use of affiliates reduces the risk caused by temporary or more fundamental problems with your SEM management or other digital marketing programs</a:t>
            </a:r>
          </a:p>
          <a:p>
            <a:r>
              <a:rPr lang="en-US" sz="2200" b="1">
                <a:latin typeface="Source Sans Pro" panose="020B0503030403020204" pitchFamily="34" charset="0"/>
                <a:ea typeface="Source Sans Pro" panose="020B0503030403020204" pitchFamily="34" charset="0"/>
              </a:rPr>
              <a:t>Pay-per-performance. </a:t>
            </a:r>
          </a:p>
        </p:txBody>
      </p:sp>
      <p:sp>
        <p:nvSpPr>
          <p:cNvPr id="16" name="Content Placeholder 2">
            <a:extLst>
              <a:ext uri="{FF2B5EF4-FFF2-40B4-BE49-F238E27FC236}">
                <a16:creationId xmlns:a16="http://schemas.microsoft.com/office/drawing/2014/main" id="{C46514A3-3212-C07B-A9AC-8E7FE7D7E7AE}"/>
              </a:ext>
            </a:extLst>
          </p:cNvPr>
          <p:cNvSpPr txBox="1">
            <a:spLocks/>
          </p:cNvSpPr>
          <p:nvPr/>
        </p:nvSpPr>
        <p:spPr>
          <a:xfrm>
            <a:off x="10439400" y="2290196"/>
            <a:ext cx="7344572" cy="7044304"/>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800" b="1">
                <a:solidFill>
                  <a:schemeClr val="tx1"/>
                </a:solidFill>
                <a:effectLst/>
                <a:latin typeface="Source Sans Pro" panose="020B0503030403020204" pitchFamily="34" charset="0"/>
                <a:ea typeface="Source Sans Pro" panose="020B0503030403020204" pitchFamily="34" charset="0"/>
              </a:rPr>
              <a:t>Disadvantages</a:t>
            </a:r>
            <a:r>
              <a:rPr lang="en-US" b="1">
                <a:solidFill>
                  <a:schemeClr val="tx1"/>
                </a:solidFill>
                <a:effectLst/>
                <a:latin typeface="Source Sans Pro" panose="020B0503030403020204" pitchFamily="34" charset="0"/>
                <a:ea typeface="Source Sans Pro" panose="020B0503030403020204" pitchFamily="34" charset="0"/>
              </a:rPr>
              <a:t> </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 Incremental profit or sales may be limited. </a:t>
            </a:r>
            <a:r>
              <a:rPr lang="en-US" sz="2200">
                <a:effectLst/>
                <a:latin typeface="Source Sans Pro" panose="020B0503030403020204" pitchFamily="34" charset="0"/>
                <a:ea typeface="Source Sans Pro" panose="020B0503030403020204" pitchFamily="34" charset="0"/>
              </a:rPr>
              <a:t>You may be cannibalising business you would have achieved anyway.</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Affiliates may exploit your brand name. </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May damage brand reputation. </a:t>
            </a:r>
            <a:r>
              <a:rPr lang="en-US" sz="2200">
                <a:effectLst/>
                <a:latin typeface="Source Sans Pro" panose="020B0503030403020204" pitchFamily="34" charset="0"/>
                <a:ea typeface="Source Sans Pro" panose="020B0503030403020204" pitchFamily="34" charset="0"/>
              </a:rPr>
              <a:t>Your ads may be displayed on sites inconsistent with your brand image, such as gambling or pornography sites. Alternatively, creative may be out of date, which could be illegal.</a:t>
            </a:r>
          </a:p>
          <a:p>
            <a:pPr marL="285750" indent="-285750">
              <a:buFont typeface="Arial" panose="020B0604020202020204" pitchFamily="34" charset="0"/>
              <a:buChar char="•"/>
            </a:pPr>
            <a:r>
              <a:rPr lang="en-US" sz="2200" b="1">
                <a:latin typeface="Source Sans Pro" panose="020B0503030403020204" pitchFamily="34" charset="0"/>
                <a:ea typeface="Source Sans Pro" panose="020B0503030403020204" pitchFamily="34" charset="0"/>
              </a:rPr>
              <a:t>Programme management fees</a:t>
            </a:r>
            <a:r>
              <a:rPr lang="en-US" sz="2200">
                <a:latin typeface="Source Sans Pro" panose="020B0503030403020204" pitchFamily="34" charset="0"/>
                <a:ea typeface="Source Sans Pro" panose="020B0503030403020204" pitchFamily="34" charset="0"/>
              </a:rPr>
              <a:t>. If using an affiliate network to manage your campaigns they may take up to 30 percent of each agreed affiliate commission as additional ‘network override’.</a:t>
            </a:r>
          </a:p>
          <a:p>
            <a:pPr marL="285750" indent="-285750">
              <a:buFont typeface="Arial" panose="020B0604020202020204" pitchFamily="34" charset="0"/>
              <a:buChar char="•"/>
            </a:pPr>
            <a:r>
              <a:rPr lang="en-US" sz="2200" b="1">
                <a:latin typeface="Source Sans Pro" panose="020B0503030403020204" pitchFamily="34" charset="0"/>
                <a:ea typeface="Source Sans Pro" panose="020B0503030403020204" pitchFamily="34" charset="0"/>
              </a:rPr>
              <a:t>Programme management time</a:t>
            </a:r>
            <a:r>
              <a:rPr lang="en-US" sz="2200">
                <a:latin typeface="Source Sans Pro" panose="020B0503030403020204" pitchFamily="34" charset="0"/>
                <a:ea typeface="Source Sans Pro" panose="020B0503030403020204" pitchFamily="34" charset="0"/>
              </a:rPr>
              <a:t>. Affiliate marketing is founded on forming and maintaining good relationships. This cannot be done through the agency alone and marketers within a company need to speak to their top affiliates.</a:t>
            </a:r>
          </a:p>
        </p:txBody>
      </p:sp>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2012632" y="509001"/>
            <a:ext cx="15773400" cy="1582458"/>
          </a:xfrm>
        </p:spPr>
        <p:txBody>
          <a:bodyPr>
            <a:normAutofit/>
          </a:bodyPr>
          <a:lstStyle/>
          <a:p>
            <a:r>
              <a:rPr lang="en-US" sz="4800"/>
              <a:t>Affiliate marketing</a:t>
            </a:r>
            <a:endParaRPr lang="en-VN" sz="4800"/>
          </a:p>
        </p:txBody>
      </p:sp>
    </p:spTree>
    <p:extLst>
      <p:ext uri="{BB962C8B-B14F-4D97-AF65-F5344CB8AC3E}">
        <p14:creationId xmlns:p14="http://schemas.microsoft.com/office/powerpoint/2010/main" val="12751243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2057400" y="509001"/>
            <a:ext cx="14714393" cy="1582458"/>
          </a:xfrm>
        </p:spPr>
        <p:txBody>
          <a:bodyPr>
            <a:normAutofit/>
          </a:bodyPr>
          <a:lstStyle/>
          <a:p>
            <a:r>
              <a:rPr lang="en-US" sz="4400"/>
              <a:t>Affiliate marketing</a:t>
            </a:r>
            <a:endParaRPr lang="en-VN" sz="4400"/>
          </a:p>
        </p:txBody>
      </p:sp>
      <p:sp>
        <p:nvSpPr>
          <p:cNvPr id="2" name="Content Placeholder 1">
            <a:extLst>
              <a:ext uri="{FF2B5EF4-FFF2-40B4-BE49-F238E27FC236}">
                <a16:creationId xmlns:a16="http://schemas.microsoft.com/office/drawing/2014/main" id="{36E3E99E-24AB-1EC6-28FD-7DFC3F0A9B32}"/>
              </a:ext>
            </a:extLst>
          </p:cNvPr>
          <p:cNvSpPr>
            <a:spLocks noGrp="1"/>
          </p:cNvSpPr>
          <p:nvPr>
            <p:ph idx="1"/>
          </p:nvPr>
        </p:nvSpPr>
        <p:spPr>
          <a:xfrm>
            <a:off x="2009320" y="2034541"/>
            <a:ext cx="15773399" cy="7909559"/>
          </a:xfrm>
        </p:spPr>
        <p:txBody>
          <a:bodyPr>
            <a:normAutofit/>
          </a:bodyPr>
          <a:lstStyle/>
          <a:p>
            <a:pPr marL="0" indent="0">
              <a:buNone/>
            </a:pPr>
            <a:r>
              <a:rPr lang="en-US" sz="2800" b="1">
                <a:effectLst/>
              </a:rPr>
              <a:t>Best practice in planning and managing affiliate marketing</a:t>
            </a:r>
          </a:p>
          <a:p>
            <a:pPr marL="342900" indent="-342900">
              <a:buFont typeface="Arial" panose="020B0604020202020204" pitchFamily="34" charset="0"/>
              <a:buChar char="•"/>
            </a:pPr>
            <a:r>
              <a:rPr lang="en-US" sz="2400"/>
              <a:t>Affiliate networks: To manage the process of finding affiliates, updating product information, tracking clicks and making payments</a:t>
            </a:r>
          </a:p>
          <a:p>
            <a:pPr marL="342900" indent="-342900">
              <a:buFont typeface="Arial" panose="020B0604020202020204" pitchFamily="34" charset="0"/>
              <a:buChar char="•"/>
            </a:pPr>
            <a:r>
              <a:rPr lang="en-US" sz="2400"/>
              <a:t>Commission</a:t>
            </a:r>
          </a:p>
          <a:p>
            <a:pPr marL="342900" indent="-342900">
              <a:buFont typeface="Arial" panose="020B0604020202020204" pitchFamily="34" charset="0"/>
              <a:buChar char="•"/>
            </a:pPr>
            <a:r>
              <a:rPr lang="en-US" sz="2400"/>
              <a:t>Cookie expiry period </a:t>
            </a:r>
          </a:p>
          <a:p>
            <a:pPr marL="342900" indent="-342900">
              <a:buFont typeface="Arial" panose="020B0604020202020204" pitchFamily="34" charset="0"/>
              <a:buChar char="•"/>
            </a:pPr>
            <a:r>
              <a:rPr lang="en-US" sz="2400"/>
              <a:t>Creative and links</a:t>
            </a:r>
          </a:p>
          <a:p>
            <a:pPr marL="342900" indent="-342900">
              <a:buFont typeface="Arial" panose="020B0604020202020204" pitchFamily="34" charset="0"/>
              <a:buChar char="•"/>
            </a:pPr>
            <a:endParaRPr lang="en-US" sz="1800"/>
          </a:p>
          <a:p>
            <a:pPr marL="0" indent="-72900">
              <a:lnSpc>
                <a:spcPct val="100000"/>
              </a:lnSpc>
              <a:spcBef>
                <a:spcPts val="0"/>
              </a:spcBef>
              <a:spcAft>
                <a:spcPts val="300"/>
              </a:spcAft>
              <a:buNone/>
            </a:pPr>
            <a:endParaRPr lang="en-US" sz="2700" b="1"/>
          </a:p>
        </p:txBody>
      </p:sp>
      <p:pic>
        <p:nvPicPr>
          <p:cNvPr id="3" name="Content Placeholder 3">
            <a:extLst>
              <a:ext uri="{FF2B5EF4-FFF2-40B4-BE49-F238E27FC236}">
                <a16:creationId xmlns:a16="http://schemas.microsoft.com/office/drawing/2014/main" id="{B9FC7FC9-513A-69B2-E730-9015D4D014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98332" y="3740317"/>
            <a:ext cx="12954000" cy="51087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333500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2">
            <a:extLst>
              <a:ext uri="{FF2B5EF4-FFF2-40B4-BE49-F238E27FC236}">
                <a16:creationId xmlns:a16="http://schemas.microsoft.com/office/drawing/2014/main" id="{C46514A3-3212-C07B-A9AC-8E7FE7D7E7AE}"/>
              </a:ext>
            </a:extLst>
          </p:cNvPr>
          <p:cNvSpPr txBox="1">
            <a:spLocks/>
          </p:cNvSpPr>
          <p:nvPr/>
        </p:nvSpPr>
        <p:spPr>
          <a:xfrm>
            <a:off x="1905000" y="2019300"/>
            <a:ext cx="15773400" cy="7924800"/>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150000"/>
              </a:lnSpc>
            </a:pPr>
            <a:r>
              <a:rPr lang="en-US" sz="2800" b="1">
                <a:solidFill>
                  <a:schemeClr val="tx1"/>
                </a:solidFill>
                <a:effectLst/>
                <a:latin typeface="Source Sans Pro" panose="020B0503030403020204" pitchFamily="34" charset="0"/>
                <a:ea typeface="Source Sans Pro" panose="020B0503030403020204" pitchFamily="34" charset="0"/>
              </a:rPr>
              <a:t>Definition (Ryan and Whiteman, 2000)</a:t>
            </a:r>
          </a:p>
          <a:p>
            <a:pPr>
              <a:lnSpc>
                <a:spcPct val="150000"/>
              </a:lnSpc>
            </a:pPr>
            <a:r>
              <a:rPr lang="en-US">
                <a:effectLst/>
                <a:latin typeface="Source Sans Pro" panose="020B0503030403020204" pitchFamily="34" charset="0"/>
                <a:ea typeface="Source Sans Pro" panose="020B0503030403020204" pitchFamily="34" charset="0"/>
              </a:rPr>
              <a:t>… the linking of a brand with related content or context for the purpose of creating brand awareness and strengthening brand appeal in a form that is clearly distinguishable from a banner, button, or other standardised ad unit.</a:t>
            </a:r>
            <a:endParaRPr lang="en-US">
              <a:latin typeface="Source Sans Pro" panose="020B0503030403020204" pitchFamily="34" charset="0"/>
              <a:ea typeface="Source Sans Pro" panose="020B0503030403020204" pitchFamily="34" charset="0"/>
            </a:endParaRPr>
          </a:p>
          <a:p>
            <a:pPr>
              <a:lnSpc>
                <a:spcPct val="150000"/>
              </a:lnSpc>
            </a:pPr>
            <a:endParaRPr lang="en-US">
              <a:solidFill>
                <a:schemeClr val="tx1"/>
              </a:solidFill>
              <a:latin typeface="Source Sans Pro" panose="020B0503030403020204" pitchFamily="34" charset="0"/>
              <a:ea typeface="Source Sans Pro" panose="020B0503030403020204" pitchFamily="34" charset="0"/>
            </a:endParaRPr>
          </a:p>
          <a:p>
            <a:pPr marL="342900" indent="-342900">
              <a:lnSpc>
                <a:spcPct val="150000"/>
              </a:lnSpc>
              <a:buFont typeface="Wingdings" pitchFamily="2" charset="2"/>
              <a:buChar char="Ø"/>
            </a:pPr>
            <a:r>
              <a:rPr lang="en-US">
                <a:solidFill>
                  <a:schemeClr val="tx1"/>
                </a:solidFill>
                <a:latin typeface="Source Sans Pro" panose="020B0503030403020204" pitchFamily="34" charset="0"/>
                <a:ea typeface="Source Sans Pro" panose="020B0503030403020204" pitchFamily="34" charset="0"/>
              </a:rPr>
              <a:t>Sponsorship does not have to drive visitors directly to a brand site – it may be more effective if interaction occurs on the media owner’s microsite.</a:t>
            </a:r>
          </a:p>
          <a:p>
            <a:pPr marL="342900" indent="-342900">
              <a:lnSpc>
                <a:spcPct val="150000"/>
              </a:lnSpc>
              <a:buFont typeface="Wingdings" pitchFamily="2" charset="2"/>
              <a:buChar char="Ø"/>
            </a:pPr>
            <a:r>
              <a:rPr lang="en-US" sz="2800">
                <a:solidFill>
                  <a:schemeClr val="tx1"/>
                </a:solidFill>
                <a:latin typeface="Source Sans Pro" panose="020B0503030403020204" pitchFamily="34" charset="0"/>
                <a:ea typeface="Source Sans Pro" panose="020B0503030403020204" pitchFamily="34" charset="0"/>
              </a:rPr>
              <a:t>Co-branding is a lower-cost method of sponsorship and can exploit synergies between different companies:</a:t>
            </a:r>
          </a:p>
          <a:p>
            <a:pPr marL="1085850" lvl="1" indent="-342900">
              <a:lnSpc>
                <a:spcPct val="150000"/>
              </a:lnSpc>
              <a:buFont typeface="Arial" panose="020B0604020202020204" pitchFamily="34" charset="0"/>
              <a:buChar char="•"/>
            </a:pPr>
            <a:r>
              <a:rPr lang="en-US" sz="2400">
                <a:solidFill>
                  <a:schemeClr val="tx1"/>
                </a:solidFill>
                <a:latin typeface="Source Sans Pro" panose="020B0503030403020204" pitchFamily="34" charset="0"/>
                <a:ea typeface="Source Sans Pro" panose="020B0503030403020204" pitchFamily="34" charset="0"/>
              </a:rPr>
              <a:t>An arrangement between two or more companies that agree to jointly display content and perform joint promotion using brand logos, email marketing, or banner advertisements. The aim is that the brands are strengthened if they are seen as complementary. </a:t>
            </a:r>
          </a:p>
          <a:p>
            <a:pPr marL="1085850" lvl="1" indent="-342900">
              <a:lnSpc>
                <a:spcPct val="150000"/>
              </a:lnSpc>
              <a:buFont typeface="Arial" panose="020B0604020202020204" pitchFamily="34" charset="0"/>
              <a:buChar char="•"/>
            </a:pPr>
            <a:r>
              <a:rPr lang="en-US" sz="2400">
                <a:solidFill>
                  <a:schemeClr val="tx1"/>
                </a:solidFill>
                <a:latin typeface="Source Sans Pro" panose="020B0503030403020204" pitchFamily="34" charset="0"/>
                <a:ea typeface="Source Sans Pro" panose="020B0503030403020204" pitchFamily="34" charset="0"/>
              </a:rPr>
              <a:t>Co-branding is often a reciprocal arrangement, which can occur without payment as part of a wider agreement between partners.</a:t>
            </a:r>
          </a:p>
        </p:txBody>
      </p:sp>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2012632" y="509001"/>
            <a:ext cx="15773400" cy="1582458"/>
          </a:xfrm>
        </p:spPr>
        <p:txBody>
          <a:bodyPr>
            <a:normAutofit/>
          </a:bodyPr>
          <a:lstStyle/>
          <a:p>
            <a:r>
              <a:rPr lang="en-US" sz="4800"/>
              <a:t>Online sponsorship</a:t>
            </a:r>
            <a:endParaRPr lang="en-VN" sz="4800"/>
          </a:p>
        </p:txBody>
      </p:sp>
    </p:spTree>
    <p:extLst>
      <p:ext uri="{BB962C8B-B14F-4D97-AF65-F5344CB8AC3E}">
        <p14:creationId xmlns:p14="http://schemas.microsoft.com/office/powerpoint/2010/main" val="10529375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45">
            <a:extLst>
              <a:ext uri="{FF2B5EF4-FFF2-40B4-BE49-F238E27FC236}">
                <a16:creationId xmlns:a16="http://schemas.microsoft.com/office/drawing/2014/main" id="{9A4E8206-9E4E-FC3F-22A7-174A9F89FEE6}"/>
              </a:ext>
            </a:extLst>
          </p:cNvPr>
          <p:cNvSpPr>
            <a:spLocks noGrp="1"/>
          </p:cNvSpPr>
          <p:nvPr>
            <p:ph type="title"/>
          </p:nvPr>
        </p:nvSpPr>
        <p:spPr/>
        <p:txBody>
          <a:bodyPr>
            <a:normAutofit/>
          </a:bodyPr>
          <a:lstStyle/>
          <a:p>
            <a:r>
              <a:rPr lang="en-US" sz="4000"/>
              <a:t>Digital messaging including email marketing and mobile messaging</a:t>
            </a:r>
            <a:endParaRPr lang="en-VN" sz="4000"/>
          </a:p>
        </p:txBody>
      </p:sp>
      <p:sp>
        <p:nvSpPr>
          <p:cNvPr id="48" name="Content Placeholder 47">
            <a:extLst>
              <a:ext uri="{FF2B5EF4-FFF2-40B4-BE49-F238E27FC236}">
                <a16:creationId xmlns:a16="http://schemas.microsoft.com/office/drawing/2014/main" id="{9CC81240-4B73-FB81-5F89-D278DDF40E73}"/>
              </a:ext>
            </a:extLst>
          </p:cNvPr>
          <p:cNvSpPr>
            <a:spLocks noGrp="1"/>
          </p:cNvSpPr>
          <p:nvPr>
            <p:ph idx="1"/>
          </p:nvPr>
        </p:nvSpPr>
        <p:spPr>
          <a:xfrm>
            <a:off x="2012632" y="2104159"/>
            <a:ext cx="15773399" cy="7400558"/>
          </a:xfrm>
        </p:spPr>
        <p:txBody>
          <a:bodyPr>
            <a:normAutofit/>
          </a:bodyPr>
          <a:lstStyle/>
          <a:p>
            <a:pPr marL="457200" indent="-457200">
              <a:lnSpc>
                <a:spcPct val="150000"/>
              </a:lnSpc>
            </a:pPr>
            <a:r>
              <a:rPr lang="en-US" sz="2800"/>
              <a:t>E</a:t>
            </a:r>
            <a:r>
              <a:rPr lang="en-US" sz="2800">
                <a:effectLst/>
              </a:rPr>
              <a:t>mail marketing and mobile messaging are grouped since these are both “push media”.</a:t>
            </a:r>
          </a:p>
          <a:p>
            <a:pPr marL="457200" indent="-457200">
              <a:lnSpc>
                <a:spcPct val="150000"/>
              </a:lnSpc>
            </a:pPr>
            <a:r>
              <a:rPr lang="en-US" sz="2800"/>
              <a:t>Three key types of online partnerships that need to be managed: </a:t>
            </a:r>
          </a:p>
          <a:p>
            <a:pPr marL="1215900" lvl="1" indent="-457200">
              <a:lnSpc>
                <a:spcPct val="150000"/>
              </a:lnSpc>
              <a:buFont typeface="Arial" panose="020B0604020202020204" pitchFamily="34" charset="0"/>
              <a:buChar char="•"/>
            </a:pPr>
            <a:r>
              <a:rPr lang="en-US" sz="2400"/>
              <a:t>Outbound email marketing: Emails are sent to customers and prospects from an organization.</a:t>
            </a:r>
          </a:p>
          <a:p>
            <a:pPr marL="1215900" lvl="1" indent="-457200">
              <a:lnSpc>
                <a:spcPct val="150000"/>
              </a:lnSpc>
              <a:buFont typeface="Arial" panose="020B0604020202020204" pitchFamily="34" charset="0"/>
              <a:buChar char="•"/>
            </a:pPr>
            <a:r>
              <a:rPr lang="en-US" sz="2400"/>
              <a:t>Inbound email marketing: Management of emails from customers by an organization.</a:t>
            </a:r>
          </a:p>
          <a:p>
            <a:pPr marL="0" indent="0">
              <a:lnSpc>
                <a:spcPct val="150000"/>
              </a:lnSpc>
              <a:buNone/>
            </a:pPr>
            <a:endParaRPr lang="en-US" sz="2800"/>
          </a:p>
        </p:txBody>
      </p:sp>
    </p:spTree>
    <p:extLst>
      <p:ext uri="{BB962C8B-B14F-4D97-AF65-F5344CB8AC3E}">
        <p14:creationId xmlns:p14="http://schemas.microsoft.com/office/powerpoint/2010/main" val="42344497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45">
            <a:extLst>
              <a:ext uri="{FF2B5EF4-FFF2-40B4-BE49-F238E27FC236}">
                <a16:creationId xmlns:a16="http://schemas.microsoft.com/office/drawing/2014/main" id="{9A4E8206-9E4E-FC3F-22A7-174A9F89FEE6}"/>
              </a:ext>
            </a:extLst>
          </p:cNvPr>
          <p:cNvSpPr>
            <a:spLocks noGrp="1"/>
          </p:cNvSpPr>
          <p:nvPr>
            <p:ph type="title"/>
          </p:nvPr>
        </p:nvSpPr>
        <p:spPr/>
        <p:txBody>
          <a:bodyPr>
            <a:normAutofit/>
          </a:bodyPr>
          <a:lstStyle/>
          <a:p>
            <a:r>
              <a:rPr lang="en-US" sz="4000"/>
              <a:t>Digital messaging including email marketing and mobile messaging</a:t>
            </a:r>
            <a:endParaRPr lang="en-VN" sz="4000"/>
          </a:p>
        </p:txBody>
      </p:sp>
      <p:sp>
        <p:nvSpPr>
          <p:cNvPr id="48" name="Content Placeholder 47">
            <a:extLst>
              <a:ext uri="{FF2B5EF4-FFF2-40B4-BE49-F238E27FC236}">
                <a16:creationId xmlns:a16="http://schemas.microsoft.com/office/drawing/2014/main" id="{9CC81240-4B73-FB81-5F89-D278DDF40E73}"/>
              </a:ext>
            </a:extLst>
          </p:cNvPr>
          <p:cNvSpPr>
            <a:spLocks noGrp="1"/>
          </p:cNvSpPr>
          <p:nvPr>
            <p:ph idx="1"/>
          </p:nvPr>
        </p:nvSpPr>
        <p:spPr>
          <a:xfrm>
            <a:off x="2012632" y="2098755"/>
            <a:ext cx="15773399" cy="7400558"/>
          </a:xfrm>
        </p:spPr>
        <p:txBody>
          <a:bodyPr>
            <a:normAutofit/>
          </a:bodyPr>
          <a:lstStyle/>
          <a:p>
            <a:pPr marL="457200" indent="-457200">
              <a:lnSpc>
                <a:spcPct val="150000"/>
              </a:lnSpc>
            </a:pPr>
            <a:r>
              <a:rPr lang="en-US" sz="2800"/>
              <a:t>Opt-in email options for customer acquisition: </a:t>
            </a:r>
          </a:p>
          <a:p>
            <a:pPr marL="1215900" lvl="1" indent="-457200">
              <a:lnSpc>
                <a:spcPct val="150000"/>
              </a:lnSpc>
              <a:buFont typeface="Arial" panose="020B0604020202020204" pitchFamily="34" charset="0"/>
              <a:buChar char="•"/>
            </a:pPr>
            <a:r>
              <a:rPr lang="en-US" sz="2400" b="1" i="1">
                <a:effectLst/>
              </a:rPr>
              <a:t>Cold email campaign</a:t>
            </a:r>
            <a:r>
              <a:rPr lang="en-US" sz="2400">
                <a:effectLst/>
              </a:rPr>
              <a:t>. In this case, the recipient receives an opt-in email from an organisation that has rented an email list from a consumer email list or trade publisher and event provider. List rental is not practical today under privacy laws since permission hasn’t been sought. </a:t>
            </a:r>
          </a:p>
          <a:p>
            <a:pPr marL="1215900" lvl="1" indent="-457200">
              <a:lnSpc>
                <a:spcPct val="150000"/>
              </a:lnSpc>
              <a:buFont typeface="Arial" panose="020B0604020202020204" pitchFamily="34" charset="0"/>
              <a:buChar char="•"/>
            </a:pPr>
            <a:r>
              <a:rPr lang="en-US" sz="2400" b="1" i="1">
                <a:effectLst/>
              </a:rPr>
              <a:t>Co-branded email.</a:t>
            </a:r>
            <a:r>
              <a:rPr lang="en-US" sz="2400">
                <a:effectLst/>
              </a:rPr>
              <a:t> The recipient receives an email with an offer from a company they have an affinity with and from whom they have agreed to receive ads, eg. a publisher or retailer. </a:t>
            </a:r>
          </a:p>
          <a:p>
            <a:pPr marL="1215900" lvl="1" indent="-457200">
              <a:lnSpc>
                <a:spcPct val="150000"/>
              </a:lnSpc>
              <a:buFont typeface="Arial" panose="020B0604020202020204" pitchFamily="34" charset="0"/>
              <a:buChar char="•"/>
            </a:pPr>
            <a:r>
              <a:rPr lang="en-US" sz="2400" b="1" i="1">
                <a:effectLst/>
              </a:rPr>
              <a:t>Third-party e-newsletter</a:t>
            </a:r>
            <a:r>
              <a:rPr lang="en-US" sz="2400">
                <a:effectLst/>
              </a:rPr>
              <a:t>. A company publicizes itself in a third-party e-newsletter. This could be in the form of an ad, sponsorship or PR (editorial) in a publisher newsletter, which links through to a destination site</a:t>
            </a:r>
          </a:p>
          <a:p>
            <a:pPr marL="0" indent="0">
              <a:lnSpc>
                <a:spcPct val="150000"/>
              </a:lnSpc>
              <a:buNone/>
            </a:pPr>
            <a:endParaRPr lang="en-US" sz="2800"/>
          </a:p>
        </p:txBody>
      </p:sp>
    </p:spTree>
    <p:extLst>
      <p:ext uri="{BB962C8B-B14F-4D97-AF65-F5344CB8AC3E}">
        <p14:creationId xmlns:p14="http://schemas.microsoft.com/office/powerpoint/2010/main" val="2757670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2A44A-6703-B54B-A0B5-0FF691F466C9}"/>
              </a:ext>
            </a:extLst>
          </p:cNvPr>
          <p:cNvSpPr>
            <a:spLocks noGrp="1"/>
          </p:cNvSpPr>
          <p:nvPr>
            <p:ph type="title"/>
          </p:nvPr>
        </p:nvSpPr>
        <p:spPr/>
        <p:txBody>
          <a:bodyPr/>
          <a:lstStyle/>
          <a:p>
            <a:r>
              <a:rPr lang="fr-FR" dirty="0"/>
              <a:t>Chapter content</a:t>
            </a:r>
            <a:endParaRPr lang="en-US" dirty="0">
              <a:cs typeface="Calibri Light"/>
            </a:endParaRPr>
          </a:p>
        </p:txBody>
      </p:sp>
      <p:sp>
        <p:nvSpPr>
          <p:cNvPr id="3" name="Content Placeholder 2">
            <a:extLst>
              <a:ext uri="{FF2B5EF4-FFF2-40B4-BE49-F238E27FC236}">
                <a16:creationId xmlns:a16="http://schemas.microsoft.com/office/drawing/2014/main" id="{C6B9AEF7-A5BF-694B-8DB7-EABCC9BBC73A}"/>
              </a:ext>
            </a:extLst>
          </p:cNvPr>
          <p:cNvSpPr>
            <a:spLocks noGrp="1"/>
          </p:cNvSpPr>
          <p:nvPr>
            <p:ph idx="1"/>
          </p:nvPr>
        </p:nvSpPr>
        <p:spPr/>
        <p:txBody>
          <a:bodyPr vert="horz" lIns="137160" tIns="68580" rIns="137160" bIns="68580" rtlCol="0" anchor="t">
            <a:normAutofit/>
          </a:bodyPr>
          <a:lstStyle/>
          <a:p>
            <a:pPr marL="685800">
              <a:buFont typeface="Arial" panose="020B0604020202020204" pitchFamily="34" charset="0"/>
              <a:buChar char="•"/>
            </a:pPr>
            <a:r>
              <a:rPr lang="en-US" dirty="0"/>
              <a:t>Search engine marketing (organic search and paid search)</a:t>
            </a:r>
          </a:p>
          <a:p>
            <a:pPr marL="685800">
              <a:buFont typeface="Arial" panose="020B0604020202020204" pitchFamily="34" charset="0"/>
              <a:buChar char="•"/>
            </a:pPr>
            <a:r>
              <a:rPr lang="en-US" dirty="0"/>
              <a:t>Digital display advertising</a:t>
            </a:r>
          </a:p>
          <a:p>
            <a:pPr marL="685800">
              <a:buFont typeface="Arial" panose="020B0604020202020204" pitchFamily="34" charset="0"/>
              <a:buChar char="•"/>
            </a:pPr>
            <a:r>
              <a:rPr lang="en-US" dirty="0"/>
              <a:t>Digital public relations and influencer relationship management</a:t>
            </a:r>
          </a:p>
          <a:p>
            <a:pPr marL="685800">
              <a:buFont typeface="Arial" panose="020B0604020202020204" pitchFamily="34" charset="0"/>
              <a:buChar char="•"/>
            </a:pPr>
            <a:r>
              <a:rPr lang="en-US" dirty="0"/>
              <a:t>Digital partnerships including affiliate marketing</a:t>
            </a:r>
          </a:p>
          <a:p>
            <a:pPr marL="685800">
              <a:buFont typeface="Arial" panose="020B0604020202020204" pitchFamily="34" charset="0"/>
              <a:buChar char="•"/>
            </a:pPr>
            <a:r>
              <a:rPr lang="en-US" dirty="0"/>
              <a:t>Digital messaging including email marketing and mobile messaging</a:t>
            </a:r>
          </a:p>
          <a:p>
            <a:pPr marL="685800">
              <a:buFont typeface="Arial" panose="020B0604020202020204" pitchFamily="34" charset="0"/>
              <a:buChar char="•"/>
            </a:pPr>
            <a:r>
              <a:rPr lang="en-US" dirty="0"/>
              <a:t>Social media and viral marketing</a:t>
            </a:r>
          </a:p>
        </p:txBody>
      </p:sp>
    </p:spTree>
    <p:extLst>
      <p:ext uri="{BB962C8B-B14F-4D97-AF65-F5344CB8AC3E}">
        <p14:creationId xmlns:p14="http://schemas.microsoft.com/office/powerpoint/2010/main" val="25927970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45">
            <a:extLst>
              <a:ext uri="{FF2B5EF4-FFF2-40B4-BE49-F238E27FC236}">
                <a16:creationId xmlns:a16="http://schemas.microsoft.com/office/drawing/2014/main" id="{9A4E8206-9E4E-FC3F-22A7-174A9F89FEE6}"/>
              </a:ext>
            </a:extLst>
          </p:cNvPr>
          <p:cNvSpPr>
            <a:spLocks noGrp="1"/>
          </p:cNvSpPr>
          <p:nvPr>
            <p:ph type="title"/>
          </p:nvPr>
        </p:nvSpPr>
        <p:spPr/>
        <p:txBody>
          <a:bodyPr>
            <a:normAutofit/>
          </a:bodyPr>
          <a:lstStyle/>
          <a:p>
            <a:r>
              <a:rPr lang="en-US" sz="4000"/>
              <a:t>Digital messaging including email marketing and mobile messaging</a:t>
            </a:r>
            <a:endParaRPr lang="en-VN" sz="4000"/>
          </a:p>
        </p:txBody>
      </p:sp>
      <p:sp>
        <p:nvSpPr>
          <p:cNvPr id="48" name="Content Placeholder 47">
            <a:extLst>
              <a:ext uri="{FF2B5EF4-FFF2-40B4-BE49-F238E27FC236}">
                <a16:creationId xmlns:a16="http://schemas.microsoft.com/office/drawing/2014/main" id="{9CC81240-4B73-FB81-5F89-D278DDF40E73}"/>
              </a:ext>
            </a:extLst>
          </p:cNvPr>
          <p:cNvSpPr>
            <a:spLocks noGrp="1"/>
          </p:cNvSpPr>
          <p:nvPr>
            <p:ph idx="1"/>
          </p:nvPr>
        </p:nvSpPr>
        <p:spPr>
          <a:xfrm>
            <a:off x="2012632" y="2098755"/>
            <a:ext cx="15773399" cy="7400558"/>
          </a:xfrm>
        </p:spPr>
        <p:txBody>
          <a:bodyPr>
            <a:normAutofit/>
          </a:bodyPr>
          <a:lstStyle/>
          <a:p>
            <a:pPr marL="457200" indent="-457200">
              <a:lnSpc>
                <a:spcPct val="150000"/>
              </a:lnSpc>
            </a:pPr>
            <a:r>
              <a:rPr lang="en-US" sz="2800"/>
              <a:t>Opt-in email options for prospect conversion and customer retention (house list)</a:t>
            </a:r>
          </a:p>
          <a:p>
            <a:pPr marL="1215900" lvl="1" indent="-457200">
              <a:lnSpc>
                <a:spcPct val="130000"/>
              </a:lnSpc>
              <a:spcBef>
                <a:spcPts val="300"/>
              </a:spcBef>
              <a:spcAft>
                <a:spcPts val="0"/>
              </a:spcAft>
              <a:buFont typeface="Arial" panose="020B0604020202020204" pitchFamily="34" charset="0"/>
              <a:buChar char="•"/>
            </a:pPr>
            <a:r>
              <a:rPr lang="en-US" sz="2400" b="1" i="1">
                <a:effectLst/>
              </a:rPr>
              <a:t>Conversion email. </a:t>
            </a:r>
          </a:p>
          <a:p>
            <a:pPr marL="1215900" lvl="1" indent="-457200">
              <a:lnSpc>
                <a:spcPct val="130000"/>
              </a:lnSpc>
              <a:spcBef>
                <a:spcPts val="300"/>
              </a:spcBef>
              <a:spcAft>
                <a:spcPts val="0"/>
              </a:spcAft>
              <a:buFont typeface="Arial" panose="020B0604020202020204" pitchFamily="34" charset="0"/>
              <a:buChar char="•"/>
            </a:pPr>
            <a:r>
              <a:rPr lang="en-US" sz="2400" b="1" i="1">
                <a:effectLst/>
              </a:rPr>
              <a:t>Regular e-newsletter. </a:t>
            </a:r>
          </a:p>
          <a:p>
            <a:pPr marL="1901700" lvl="2" indent="-457200">
              <a:lnSpc>
                <a:spcPct val="130000"/>
              </a:lnSpc>
              <a:spcBef>
                <a:spcPts val="300"/>
              </a:spcBef>
              <a:spcAft>
                <a:spcPts val="0"/>
              </a:spcAft>
              <a:buFont typeface="Arial" panose="020B0604020202020204" pitchFamily="34" charset="0"/>
              <a:buChar char="•"/>
            </a:pPr>
            <a:r>
              <a:rPr lang="en-US" sz="2200">
                <a:effectLst/>
              </a:rPr>
              <a:t>different frequencies such as weekly, monthly or quarterly, with different content for different audiences and segments. </a:t>
            </a:r>
          </a:p>
          <a:p>
            <a:pPr marL="1901700" lvl="2" indent="-457200">
              <a:lnSpc>
                <a:spcPct val="130000"/>
              </a:lnSpc>
              <a:spcBef>
                <a:spcPts val="300"/>
              </a:spcBef>
              <a:spcAft>
                <a:spcPts val="0"/>
              </a:spcAft>
              <a:buFont typeface="Arial" panose="020B0604020202020204" pitchFamily="34" charset="0"/>
              <a:buChar char="•"/>
            </a:pPr>
            <a:r>
              <a:rPr lang="en-US" sz="2200">
                <a:effectLst/>
              </a:rPr>
              <a:t>used to update consumers on the latest products or promotions, or business customers on developments within a market.</a:t>
            </a:r>
          </a:p>
          <a:p>
            <a:pPr marL="1215900" lvl="1" indent="-457200">
              <a:lnSpc>
                <a:spcPct val="130000"/>
              </a:lnSpc>
              <a:spcBef>
                <a:spcPts val="300"/>
              </a:spcBef>
              <a:spcAft>
                <a:spcPts val="0"/>
              </a:spcAft>
              <a:buFont typeface="Arial" panose="020B0604020202020204" pitchFamily="34" charset="0"/>
              <a:buChar char="•"/>
            </a:pPr>
            <a:r>
              <a:rPr lang="en-US" sz="2400" b="1" i="1">
                <a:effectLst/>
              </a:rPr>
              <a:t>House-list campaign. </a:t>
            </a:r>
            <a:r>
              <a:rPr lang="en-US" sz="2400">
                <a:effectLst/>
              </a:rPr>
              <a:t>Periodic emails to a list of contacts to support different objectives: encouraging trial of a service or newly launched product, repeat purchases, or reactivation of customers who no longer use a service.</a:t>
            </a:r>
          </a:p>
          <a:p>
            <a:pPr marL="1215900" lvl="1" indent="-457200">
              <a:lnSpc>
                <a:spcPct val="130000"/>
              </a:lnSpc>
              <a:spcBef>
                <a:spcPts val="300"/>
              </a:spcBef>
              <a:spcAft>
                <a:spcPts val="0"/>
              </a:spcAft>
              <a:buFont typeface="Arial" panose="020B0604020202020204" pitchFamily="34" charset="0"/>
              <a:buChar char="•"/>
            </a:pPr>
            <a:r>
              <a:rPr lang="en-US" sz="2400" b="1" i="1">
                <a:effectLst/>
              </a:rPr>
              <a:t>Event-triggered or behavioral emails and sequences.</a:t>
            </a:r>
            <a:r>
              <a:rPr lang="en-US" sz="2400" b="1" i="1"/>
              <a:t> </a:t>
            </a:r>
            <a:r>
              <a:rPr lang="en-US" sz="2400">
                <a:effectLst/>
              </a:rPr>
              <a:t>Eg. welcome or onboarding sequences, nurture sequences, or reactivation sequences when a subscriber has become less active.</a:t>
            </a:r>
          </a:p>
          <a:p>
            <a:pPr marL="0" indent="0">
              <a:lnSpc>
                <a:spcPct val="150000"/>
              </a:lnSpc>
              <a:buNone/>
            </a:pPr>
            <a:endParaRPr lang="en-US" sz="2800"/>
          </a:p>
        </p:txBody>
      </p:sp>
    </p:spTree>
    <p:extLst>
      <p:ext uri="{BB962C8B-B14F-4D97-AF65-F5344CB8AC3E}">
        <p14:creationId xmlns:p14="http://schemas.microsoft.com/office/powerpoint/2010/main" val="794304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03136AEE-3BA8-040D-858A-F44DCF8C3261}"/>
              </a:ext>
            </a:extLst>
          </p:cNvPr>
          <p:cNvSpPr txBox="1">
            <a:spLocks/>
          </p:cNvSpPr>
          <p:nvPr/>
        </p:nvSpPr>
        <p:spPr>
          <a:xfrm>
            <a:off x="1905000" y="2184738"/>
            <a:ext cx="8534400" cy="7759362"/>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b="1">
                <a:effectLst/>
                <a:latin typeface="Source Sans Pro" panose="020B0503030403020204" pitchFamily="34" charset="0"/>
                <a:ea typeface="Source Sans Pro" panose="020B0503030403020204" pitchFamily="34" charset="0"/>
              </a:rPr>
              <a:t>Advantages</a:t>
            </a:r>
            <a:endParaRPr lang="en-US" sz="2800">
              <a:latin typeface="Source Sans Pro" panose="020B0503030403020204" pitchFamily="34" charset="0"/>
              <a:ea typeface="Source Sans Pro" panose="020B0503030403020204" pitchFamily="34" charset="0"/>
            </a:endParaRPr>
          </a:p>
          <a:p>
            <a:r>
              <a:rPr lang="en-US" sz="2200" b="1">
                <a:effectLst/>
                <a:latin typeface="Source Sans Pro" panose="020B0503030403020204" pitchFamily="34" charset="0"/>
                <a:ea typeface="Source Sans Pro" panose="020B0503030403020204" pitchFamily="34" charset="0"/>
              </a:rPr>
              <a:t>Relatively low cost of fulfilment. </a:t>
            </a:r>
            <a:r>
              <a:rPr lang="en-US" sz="2200">
                <a:effectLst/>
                <a:latin typeface="Source Sans Pro" panose="020B0503030403020204" pitchFamily="34" charset="0"/>
                <a:ea typeface="Source Sans Pro" panose="020B0503030403020204" pitchFamily="34" charset="0"/>
              </a:rPr>
              <a:t>The physical costs of email are substantially less than direct mail.</a:t>
            </a:r>
          </a:p>
          <a:p>
            <a:r>
              <a:rPr lang="en-US" sz="2200" b="1">
                <a:effectLst/>
                <a:latin typeface="Source Sans Pro" panose="020B0503030403020204" pitchFamily="34" charset="0"/>
                <a:ea typeface="Source Sans Pro" panose="020B0503030403020204" pitchFamily="34" charset="0"/>
              </a:rPr>
              <a:t>Direct-response medium encourages immediate action.</a:t>
            </a:r>
            <a:r>
              <a:rPr lang="en-US" sz="2200">
                <a:effectLst/>
                <a:latin typeface="Source Sans Pro" panose="020B0503030403020204" pitchFamily="34" charset="0"/>
                <a:ea typeface="Source Sans Pro" panose="020B0503030403020204" pitchFamily="34" charset="0"/>
              </a:rPr>
              <a:t> It is one of the best methods of attracting existing customers to return to a site (it’s a push media).</a:t>
            </a:r>
          </a:p>
          <a:p>
            <a:r>
              <a:rPr lang="en-US" sz="2200" b="1">
                <a:effectLst/>
                <a:latin typeface="Source Sans Pro" panose="020B0503030403020204" pitchFamily="34" charset="0"/>
                <a:ea typeface="Source Sans Pro" panose="020B0503030403020204" pitchFamily="34" charset="0"/>
              </a:rPr>
              <a:t>Faster campaign deployment. </a:t>
            </a:r>
            <a:r>
              <a:rPr lang="en-US" sz="2200">
                <a:effectLst/>
                <a:latin typeface="Source Sans Pro" panose="020B0503030403020204" pitchFamily="34" charset="0"/>
                <a:ea typeface="Source Sans Pro" panose="020B0503030403020204" pitchFamily="34" charset="0"/>
              </a:rPr>
              <a:t>Lead times for producing creative and the whole campaign lifecycle tend to be shorter than traditional media.</a:t>
            </a:r>
          </a:p>
          <a:p>
            <a:r>
              <a:rPr lang="en-US" sz="2200" b="1">
                <a:effectLst/>
                <a:latin typeface="Source Sans Pro" panose="020B0503030403020204" pitchFamily="34" charset="0"/>
                <a:ea typeface="Source Sans Pro" panose="020B0503030403020204" pitchFamily="34" charset="0"/>
              </a:rPr>
              <a:t>Ease of personalisation. </a:t>
            </a:r>
            <a:r>
              <a:rPr lang="en-US" sz="2200">
                <a:effectLst/>
                <a:latin typeface="Source Sans Pro" panose="020B0503030403020204" pitchFamily="34" charset="0"/>
                <a:ea typeface="Source Sans Pro" panose="020B0503030403020204" pitchFamily="34" charset="0"/>
              </a:rPr>
              <a:t>It is easier and cheaper to personalise email than for physical media, and also than for a website.</a:t>
            </a:r>
          </a:p>
          <a:p>
            <a:r>
              <a:rPr lang="en-US" sz="2200" b="1">
                <a:effectLst/>
                <a:latin typeface="Source Sans Pro" panose="020B0503030403020204" pitchFamily="34" charset="0"/>
                <a:ea typeface="Source Sans Pro" panose="020B0503030403020204" pitchFamily="34" charset="0"/>
              </a:rPr>
              <a:t>Options for testing. </a:t>
            </a:r>
            <a:r>
              <a:rPr lang="en-US" sz="2200">
                <a:effectLst/>
                <a:latin typeface="Source Sans Pro" panose="020B0503030403020204" pitchFamily="34" charset="0"/>
                <a:ea typeface="Source Sans Pro" panose="020B0503030403020204" pitchFamily="34" charset="0"/>
              </a:rPr>
              <a:t>It is relatively easy and cost-effective to test different email creative and messaging. </a:t>
            </a:r>
          </a:p>
          <a:p>
            <a:r>
              <a:rPr lang="en-US" sz="2200" b="1">
                <a:effectLst/>
                <a:latin typeface="Source Sans Pro" panose="020B0503030403020204" pitchFamily="34" charset="0"/>
                <a:ea typeface="Source Sans Pro" panose="020B0503030403020204" pitchFamily="34" charset="0"/>
              </a:rPr>
              <a:t>Integration. </a:t>
            </a:r>
            <a:r>
              <a:rPr lang="en-US" sz="2200">
                <a:effectLst/>
                <a:latin typeface="Source Sans Pro" panose="020B0503030403020204" pitchFamily="34" charset="0"/>
                <a:ea typeface="Source Sans Pro" panose="020B0503030403020204" pitchFamily="34" charset="0"/>
              </a:rPr>
              <a:t>Through combining email marketing with other direct media that can be personalised, such as direct mail, mobile messaging or web personalisation, campaign response can be increased as the message is reinforced by different media</a:t>
            </a:r>
            <a:r>
              <a:rPr lang="en-US" sz="2200" b="1">
                <a:effectLst/>
                <a:latin typeface="Source Sans Pro" panose="020B0503030403020204" pitchFamily="34" charset="0"/>
                <a:ea typeface="Source Sans Pro" panose="020B0503030403020204" pitchFamily="34" charset="0"/>
              </a:rPr>
              <a:t>.</a:t>
            </a:r>
            <a:endParaRPr lang="en-US" sz="2200" b="1">
              <a:latin typeface="Source Sans Pro" panose="020B0503030403020204" pitchFamily="34" charset="0"/>
              <a:ea typeface="Source Sans Pro" panose="020B0503030403020204" pitchFamily="34" charset="0"/>
            </a:endParaRPr>
          </a:p>
        </p:txBody>
      </p:sp>
      <p:sp>
        <p:nvSpPr>
          <p:cNvPr id="16" name="Content Placeholder 2">
            <a:extLst>
              <a:ext uri="{FF2B5EF4-FFF2-40B4-BE49-F238E27FC236}">
                <a16:creationId xmlns:a16="http://schemas.microsoft.com/office/drawing/2014/main" id="{C46514A3-3212-C07B-A9AC-8E7FE7D7E7AE}"/>
              </a:ext>
            </a:extLst>
          </p:cNvPr>
          <p:cNvSpPr txBox="1">
            <a:spLocks/>
          </p:cNvSpPr>
          <p:nvPr/>
        </p:nvSpPr>
        <p:spPr>
          <a:xfrm>
            <a:off x="10486228" y="2290196"/>
            <a:ext cx="7344572" cy="7044304"/>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800" b="1">
                <a:solidFill>
                  <a:schemeClr val="tx1"/>
                </a:solidFill>
                <a:effectLst/>
                <a:latin typeface="Source Sans Pro" panose="020B0503030403020204" pitchFamily="34" charset="0"/>
                <a:ea typeface="Source Sans Pro" panose="020B0503030403020204" pitchFamily="34" charset="0"/>
              </a:rPr>
              <a:t>Disadvantages</a:t>
            </a:r>
            <a:r>
              <a:rPr lang="en-US" b="1">
                <a:solidFill>
                  <a:schemeClr val="tx1"/>
                </a:solidFill>
                <a:effectLst/>
                <a:latin typeface="Source Sans Pro" panose="020B0503030403020204" pitchFamily="34" charset="0"/>
                <a:ea typeface="Source Sans Pro" panose="020B0503030403020204" pitchFamily="34" charset="0"/>
              </a:rPr>
              <a:t> </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Deliverability. </a:t>
            </a:r>
            <a:r>
              <a:rPr lang="en-US" sz="2200">
                <a:effectLst/>
                <a:latin typeface="Source Sans Pro" panose="020B0503030403020204" pitchFamily="34" charset="0"/>
                <a:ea typeface="Source Sans Pro" panose="020B0503030403020204" pitchFamily="34" charset="0"/>
              </a:rPr>
              <a:t>Difficulty of getting messages delivered through different internet service providers (ISPs), corporate firewalls and webmail systems.</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Renderability. </a:t>
            </a:r>
            <a:r>
              <a:rPr lang="en-US" sz="2200">
                <a:effectLst/>
                <a:latin typeface="Source Sans Pro" panose="020B0503030403020204" pitchFamily="34" charset="0"/>
                <a:ea typeface="Source Sans Pro" panose="020B0503030403020204" pitchFamily="34" charset="0"/>
              </a:rPr>
              <a:t>Difficulty of displaying the creative as intended within the inbox of different email reading systems.</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Email response decay. </a:t>
            </a:r>
            <a:r>
              <a:rPr lang="en-US" sz="2200">
                <a:effectLst/>
                <a:latin typeface="Source Sans Pro" panose="020B0503030403020204" pitchFamily="34" charset="0"/>
                <a:ea typeface="Source Sans Pro" panose="020B0503030403020204" pitchFamily="34" charset="0"/>
              </a:rPr>
              <a:t>Email recipients are most responsive when they first subscribe to an email but it is difficult to keep them engaged.</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Communications preferences. </a:t>
            </a:r>
            <a:r>
              <a:rPr lang="en-US" sz="2200">
                <a:effectLst/>
                <a:latin typeface="Source Sans Pro" panose="020B0503030403020204" pitchFamily="34" charset="0"/>
                <a:ea typeface="Source Sans Pro" panose="020B0503030403020204" pitchFamily="34" charset="0"/>
              </a:rPr>
              <a:t>Recipients will have different preferences for email offers, content and frequency that affect engagement and response. </a:t>
            </a:r>
          </a:p>
          <a:p>
            <a:pPr marL="285750" indent="-285750">
              <a:buFont typeface="Arial" panose="020B0604020202020204" pitchFamily="34" charset="0"/>
              <a:buChar char="•"/>
            </a:pPr>
            <a:r>
              <a:rPr lang="en-US" sz="2200" b="1">
                <a:effectLst/>
                <a:latin typeface="Source Sans Pro" panose="020B0503030403020204" pitchFamily="34" charset="0"/>
                <a:ea typeface="Source Sans Pro" panose="020B0503030403020204" pitchFamily="34" charset="0"/>
              </a:rPr>
              <a:t>Resource intensive. </a:t>
            </a:r>
            <a:r>
              <a:rPr lang="en-US" sz="2200">
                <a:effectLst/>
                <a:latin typeface="Source Sans Pro" panose="020B0503030403020204" pitchFamily="34" charset="0"/>
                <a:ea typeface="Source Sans Pro" panose="020B0503030403020204" pitchFamily="34" charset="0"/>
              </a:rPr>
              <a:t>Although email offers great opportunities for targeting, personalisation and more frequent communications, additional people and technology resources are required to deliver these.</a:t>
            </a:r>
          </a:p>
        </p:txBody>
      </p:sp>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2012632" y="509001"/>
            <a:ext cx="15773400" cy="1582458"/>
          </a:xfrm>
        </p:spPr>
        <p:txBody>
          <a:bodyPr>
            <a:normAutofit/>
          </a:bodyPr>
          <a:lstStyle/>
          <a:p>
            <a:r>
              <a:rPr lang="en-US" sz="4800"/>
              <a:t>Email marketing</a:t>
            </a:r>
            <a:endParaRPr lang="en-VN" sz="4800"/>
          </a:p>
        </p:txBody>
      </p:sp>
    </p:spTree>
    <p:extLst>
      <p:ext uri="{BB962C8B-B14F-4D97-AF65-F5344CB8AC3E}">
        <p14:creationId xmlns:p14="http://schemas.microsoft.com/office/powerpoint/2010/main" val="5397107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1873568" y="419100"/>
            <a:ext cx="16185832" cy="1582458"/>
          </a:xfrm>
        </p:spPr>
        <p:txBody>
          <a:bodyPr>
            <a:normAutofit/>
          </a:bodyPr>
          <a:lstStyle/>
          <a:p>
            <a:r>
              <a:rPr lang="en-US" sz="4400"/>
              <a:t>Email marketing</a:t>
            </a:r>
            <a:endParaRPr lang="en-VN" sz="4400"/>
          </a:p>
        </p:txBody>
      </p:sp>
      <p:sp>
        <p:nvSpPr>
          <p:cNvPr id="2" name="Content Placeholder 1">
            <a:extLst>
              <a:ext uri="{FF2B5EF4-FFF2-40B4-BE49-F238E27FC236}">
                <a16:creationId xmlns:a16="http://schemas.microsoft.com/office/drawing/2014/main" id="{36E3E99E-24AB-1EC6-28FD-7DFC3F0A9B32}"/>
              </a:ext>
            </a:extLst>
          </p:cNvPr>
          <p:cNvSpPr>
            <a:spLocks noGrp="1"/>
          </p:cNvSpPr>
          <p:nvPr>
            <p:ph idx="1"/>
          </p:nvPr>
        </p:nvSpPr>
        <p:spPr>
          <a:xfrm>
            <a:off x="2009320" y="2034541"/>
            <a:ext cx="15773399" cy="7909559"/>
          </a:xfrm>
        </p:spPr>
        <p:txBody>
          <a:bodyPr>
            <a:normAutofit/>
          </a:bodyPr>
          <a:lstStyle/>
          <a:p>
            <a:pPr marL="0" indent="0">
              <a:buNone/>
            </a:pPr>
            <a:r>
              <a:rPr lang="en-US" sz="2800" b="1">
                <a:effectLst/>
              </a:rPr>
              <a:t>Best practice in planning and managing email marketing</a:t>
            </a:r>
          </a:p>
          <a:p>
            <a:pPr marL="342900" indent="-342900">
              <a:lnSpc>
                <a:spcPct val="100000"/>
              </a:lnSpc>
              <a:buFont typeface="Arial" panose="020B0604020202020204" pitchFamily="34" charset="0"/>
              <a:buChar char="•"/>
            </a:pPr>
            <a:r>
              <a:rPr lang="en-US" sz="2400"/>
              <a:t>Email service providers</a:t>
            </a:r>
          </a:p>
          <a:p>
            <a:pPr marL="342900" indent="-342900">
              <a:lnSpc>
                <a:spcPct val="100000"/>
              </a:lnSpc>
              <a:buFont typeface="Arial" panose="020B0604020202020204" pitchFamily="34" charset="0"/>
              <a:buChar char="•"/>
            </a:pPr>
            <a:r>
              <a:rPr lang="en-US" sz="2400"/>
              <a:t>Measuring email marketing: Delivery rate, open rate, click-through rate, list engagement</a:t>
            </a:r>
          </a:p>
          <a:p>
            <a:pPr marL="342900" indent="-342900">
              <a:lnSpc>
                <a:spcPct val="100000"/>
              </a:lnSpc>
              <a:buFont typeface="Arial" panose="020B0604020202020204" pitchFamily="34" charset="0"/>
              <a:buChar char="•"/>
            </a:pPr>
            <a:r>
              <a:rPr lang="en-US" sz="2400"/>
              <a:t>Email marketing success factors:</a:t>
            </a:r>
          </a:p>
          <a:p>
            <a:pPr marL="1101600" lvl="1" indent="-342900">
              <a:lnSpc>
                <a:spcPct val="100000"/>
              </a:lnSpc>
              <a:spcBef>
                <a:spcPts val="600"/>
              </a:spcBef>
              <a:spcAft>
                <a:spcPts val="300"/>
              </a:spcAft>
              <a:buFont typeface="Arial" panose="020B0604020202020204" pitchFamily="34" charset="0"/>
              <a:buChar char="•"/>
            </a:pPr>
            <a:r>
              <a:rPr lang="en-US" sz="2200" i="1"/>
              <a:t>Creative</a:t>
            </a:r>
            <a:r>
              <a:rPr lang="en-US" sz="2200"/>
              <a:t>. </a:t>
            </a:r>
          </a:p>
          <a:p>
            <a:pPr marL="1101600" lvl="1" indent="-342900">
              <a:lnSpc>
                <a:spcPct val="100000"/>
              </a:lnSpc>
              <a:spcBef>
                <a:spcPts val="600"/>
              </a:spcBef>
              <a:spcAft>
                <a:spcPts val="300"/>
              </a:spcAft>
              <a:buFont typeface="Arial" panose="020B0604020202020204" pitchFamily="34" charset="0"/>
              <a:buChar char="•"/>
            </a:pPr>
            <a:r>
              <a:rPr lang="en-US" sz="2200" i="1"/>
              <a:t>Relevance</a:t>
            </a:r>
            <a:r>
              <a:rPr lang="en-US" sz="2200"/>
              <a:t>. Does the offer and creative of the email meet the needs of the recipients? </a:t>
            </a:r>
          </a:p>
          <a:p>
            <a:pPr marL="1101600" lvl="1" indent="-342900">
              <a:lnSpc>
                <a:spcPct val="100000"/>
              </a:lnSpc>
              <a:spcBef>
                <a:spcPts val="600"/>
              </a:spcBef>
              <a:spcAft>
                <a:spcPts val="300"/>
              </a:spcAft>
              <a:buFont typeface="Arial" panose="020B0604020202020204" pitchFamily="34" charset="0"/>
              <a:buChar char="•"/>
            </a:pPr>
            <a:r>
              <a:rPr lang="en-US" sz="2200" i="1"/>
              <a:t>Incentive</a:t>
            </a:r>
            <a:r>
              <a:rPr lang="en-US" sz="2200"/>
              <a:t> (or offer). The WIFM (‘What’s in it for me?’) factor for the recipient. </a:t>
            </a:r>
          </a:p>
          <a:p>
            <a:pPr marL="1101600" lvl="1" indent="-342900">
              <a:lnSpc>
                <a:spcPct val="100000"/>
              </a:lnSpc>
              <a:spcBef>
                <a:spcPts val="600"/>
              </a:spcBef>
              <a:spcAft>
                <a:spcPts val="300"/>
              </a:spcAft>
              <a:buFont typeface="Arial" panose="020B0604020202020204" pitchFamily="34" charset="0"/>
              <a:buChar char="•"/>
            </a:pPr>
            <a:r>
              <a:rPr lang="en-US" sz="2200" i="1"/>
              <a:t>Targeting and tim</a:t>
            </a:r>
            <a:r>
              <a:rPr lang="en-US" sz="2200"/>
              <a:t>ing. Questions to ask include: are the creative and copy consistent with my brand? Does the message reinforce other communications? Does the timing of the email campaign fit with offline communications?</a:t>
            </a:r>
          </a:p>
          <a:p>
            <a:pPr marL="1101600" lvl="1" indent="-342900">
              <a:lnSpc>
                <a:spcPct val="100000"/>
              </a:lnSpc>
              <a:spcBef>
                <a:spcPts val="600"/>
              </a:spcBef>
              <a:spcAft>
                <a:spcPts val="300"/>
              </a:spcAft>
              <a:buFont typeface="Arial" panose="020B0604020202020204" pitchFamily="34" charset="0"/>
              <a:buChar char="•"/>
            </a:pPr>
            <a:r>
              <a:rPr lang="en-US" sz="2200" i="1"/>
              <a:t>Conversation. </a:t>
            </a:r>
          </a:p>
          <a:p>
            <a:pPr marL="1101600" lvl="1" indent="-342900">
              <a:lnSpc>
                <a:spcPct val="100000"/>
              </a:lnSpc>
              <a:spcBef>
                <a:spcPts val="600"/>
              </a:spcBef>
              <a:spcAft>
                <a:spcPts val="300"/>
              </a:spcAft>
              <a:buFont typeface="Arial" panose="020B0604020202020204" pitchFamily="34" charset="0"/>
              <a:buChar char="•"/>
            </a:pPr>
            <a:r>
              <a:rPr lang="en-US" sz="2200" i="1"/>
              <a:t>Attributes </a:t>
            </a:r>
            <a:r>
              <a:rPr lang="en-US" sz="2200"/>
              <a:t>(of the email). Assess the message characteristics such as the subject line, from address, to address, date/time of receipt and format (HTML or text). </a:t>
            </a:r>
          </a:p>
          <a:p>
            <a:pPr marL="1101600" lvl="1" indent="-342900">
              <a:lnSpc>
                <a:spcPct val="100000"/>
              </a:lnSpc>
              <a:spcBef>
                <a:spcPts val="600"/>
              </a:spcBef>
              <a:spcAft>
                <a:spcPts val="300"/>
              </a:spcAft>
              <a:buFont typeface="Arial" panose="020B0604020202020204" pitchFamily="34" charset="0"/>
              <a:buChar char="•"/>
            </a:pPr>
            <a:r>
              <a:rPr lang="en-US" sz="2200" i="1"/>
              <a:t>Landing page </a:t>
            </a:r>
            <a:r>
              <a:rPr lang="en-US" sz="2200"/>
              <a:t>(or microsite). </a:t>
            </a:r>
          </a:p>
          <a:p>
            <a:pPr marL="342900" indent="-342900">
              <a:buFont typeface="Arial" panose="020B0604020202020204" pitchFamily="34" charset="0"/>
              <a:buChar char="•"/>
            </a:pPr>
            <a:r>
              <a:rPr lang="en-US" sz="2400"/>
              <a:t>List management</a:t>
            </a:r>
          </a:p>
        </p:txBody>
      </p:sp>
    </p:spTree>
    <p:extLst>
      <p:ext uri="{BB962C8B-B14F-4D97-AF65-F5344CB8AC3E}">
        <p14:creationId xmlns:p14="http://schemas.microsoft.com/office/powerpoint/2010/main" val="14824072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1873568" y="419100"/>
            <a:ext cx="16185832" cy="1582458"/>
          </a:xfrm>
        </p:spPr>
        <p:txBody>
          <a:bodyPr>
            <a:normAutofit/>
          </a:bodyPr>
          <a:lstStyle/>
          <a:p>
            <a:r>
              <a:rPr lang="en-US" sz="4400"/>
              <a:t>Digital messaging including email marketing and mobile messaging</a:t>
            </a:r>
            <a:endParaRPr lang="en-VN" sz="4400"/>
          </a:p>
        </p:txBody>
      </p:sp>
      <p:sp>
        <p:nvSpPr>
          <p:cNvPr id="2" name="Content Placeholder 1">
            <a:extLst>
              <a:ext uri="{FF2B5EF4-FFF2-40B4-BE49-F238E27FC236}">
                <a16:creationId xmlns:a16="http://schemas.microsoft.com/office/drawing/2014/main" id="{36E3E99E-24AB-1EC6-28FD-7DFC3F0A9B32}"/>
              </a:ext>
            </a:extLst>
          </p:cNvPr>
          <p:cNvSpPr>
            <a:spLocks noGrp="1"/>
          </p:cNvSpPr>
          <p:nvPr>
            <p:ph idx="1"/>
          </p:nvPr>
        </p:nvSpPr>
        <p:spPr>
          <a:xfrm>
            <a:off x="2009320" y="2034541"/>
            <a:ext cx="15773399" cy="7909559"/>
          </a:xfrm>
        </p:spPr>
        <p:txBody>
          <a:bodyPr>
            <a:normAutofit/>
          </a:bodyPr>
          <a:lstStyle/>
          <a:p>
            <a:pPr marL="0" indent="0">
              <a:lnSpc>
                <a:spcPct val="130000"/>
              </a:lnSpc>
              <a:buNone/>
            </a:pPr>
            <a:r>
              <a:rPr lang="en-US" sz="2800" b="1"/>
              <a:t>Mobile text messaging and mobile push notifications:</a:t>
            </a:r>
          </a:p>
          <a:p>
            <a:pPr marL="1101600" lvl="1" indent="-342900">
              <a:lnSpc>
                <a:spcPct val="130000"/>
              </a:lnSpc>
              <a:buFont typeface="Arial" panose="020B0604020202020204" pitchFamily="34" charset="0"/>
              <a:buChar char="•"/>
            </a:pPr>
            <a:r>
              <a:rPr lang="en-US" sz="2400"/>
              <a:t>the amount of marketing investment and levels of activity in email marketing is far higher than in mobile text messaging;</a:t>
            </a:r>
          </a:p>
          <a:p>
            <a:pPr marL="1101600" lvl="1" indent="-342900">
              <a:lnSpc>
                <a:spcPct val="130000"/>
              </a:lnSpc>
              <a:buFont typeface="Arial" panose="020B0604020202020204" pitchFamily="34" charset="0"/>
              <a:buChar char="•"/>
            </a:pPr>
            <a:r>
              <a:rPr lang="en-US" sz="2400"/>
              <a:t>permission-based emails are more acceptable than receiving what may be perceived as an intrusive text message on a mobile device;</a:t>
            </a:r>
          </a:p>
          <a:p>
            <a:pPr marL="1101600" lvl="1" indent="-342900">
              <a:lnSpc>
                <a:spcPct val="130000"/>
              </a:lnSpc>
              <a:buFont typeface="Arial" panose="020B0604020202020204" pitchFamily="34" charset="0"/>
              <a:buChar char="•"/>
            </a:pPr>
            <a:r>
              <a:rPr lang="en-US" sz="2400"/>
              <a:t>mobile push notifications can be more engaging than emails.</a:t>
            </a:r>
          </a:p>
        </p:txBody>
      </p:sp>
    </p:spTree>
    <p:extLst>
      <p:ext uri="{BB962C8B-B14F-4D97-AF65-F5344CB8AC3E}">
        <p14:creationId xmlns:p14="http://schemas.microsoft.com/office/powerpoint/2010/main" val="8892265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45">
            <a:extLst>
              <a:ext uri="{FF2B5EF4-FFF2-40B4-BE49-F238E27FC236}">
                <a16:creationId xmlns:a16="http://schemas.microsoft.com/office/drawing/2014/main" id="{9A4E8206-9E4E-FC3F-22A7-174A9F89FEE6}"/>
              </a:ext>
            </a:extLst>
          </p:cNvPr>
          <p:cNvSpPr>
            <a:spLocks noGrp="1"/>
          </p:cNvSpPr>
          <p:nvPr>
            <p:ph type="title"/>
          </p:nvPr>
        </p:nvSpPr>
        <p:spPr/>
        <p:txBody>
          <a:bodyPr>
            <a:normAutofit/>
          </a:bodyPr>
          <a:lstStyle/>
          <a:p>
            <a:r>
              <a:rPr lang="en-US" sz="4000"/>
              <a:t>Social media and viral marketing</a:t>
            </a:r>
            <a:endParaRPr lang="en-VN" sz="4000"/>
          </a:p>
        </p:txBody>
      </p:sp>
      <p:sp>
        <p:nvSpPr>
          <p:cNvPr id="48" name="Content Placeholder 47">
            <a:extLst>
              <a:ext uri="{FF2B5EF4-FFF2-40B4-BE49-F238E27FC236}">
                <a16:creationId xmlns:a16="http://schemas.microsoft.com/office/drawing/2014/main" id="{9CC81240-4B73-FB81-5F89-D278DDF40E73}"/>
              </a:ext>
            </a:extLst>
          </p:cNvPr>
          <p:cNvSpPr>
            <a:spLocks noGrp="1"/>
          </p:cNvSpPr>
          <p:nvPr>
            <p:ph idx="1"/>
          </p:nvPr>
        </p:nvSpPr>
        <p:spPr>
          <a:xfrm>
            <a:off x="1981200" y="2104159"/>
            <a:ext cx="15773399" cy="7400558"/>
          </a:xfrm>
        </p:spPr>
        <p:txBody>
          <a:bodyPr>
            <a:normAutofit/>
          </a:bodyPr>
          <a:lstStyle/>
          <a:p>
            <a:pPr marL="0" indent="0">
              <a:lnSpc>
                <a:spcPct val="90000"/>
              </a:lnSpc>
              <a:buNone/>
            </a:pPr>
            <a:endParaRPr lang="en-US" sz="2800" b="1"/>
          </a:p>
          <a:p>
            <a:pPr marL="0" indent="0">
              <a:lnSpc>
                <a:spcPct val="90000"/>
              </a:lnSpc>
              <a:buNone/>
            </a:pPr>
            <a:r>
              <a:rPr lang="en-US" sz="2800" b="1"/>
              <a:t>Social media marketing: </a:t>
            </a:r>
            <a:r>
              <a:rPr lang="en-US" sz="2800"/>
              <a:t>Monitoring and facilitating customer interaction and participation throughout the web to encourage positive engagement with a company and its brands. Interactions may occur on a company site, social networks, and other third-party sites _ Chafey et al., 2022</a:t>
            </a:r>
          </a:p>
          <a:p>
            <a:pPr marL="0" indent="0">
              <a:lnSpc>
                <a:spcPct val="90000"/>
              </a:lnSpc>
              <a:buNone/>
            </a:pPr>
            <a:endParaRPr lang="en-US" sz="2800" b="1"/>
          </a:p>
          <a:p>
            <a:pPr marL="0" indent="0">
              <a:lnSpc>
                <a:spcPct val="90000"/>
              </a:lnSpc>
              <a:buNone/>
            </a:pPr>
            <a:r>
              <a:rPr lang="en-US" sz="2800" b="1"/>
              <a:t>“Social media </a:t>
            </a:r>
            <a:r>
              <a:rPr lang="en-US" sz="2800"/>
              <a:t>are the online means of communication, conveyance, collaboration, and cultivation among interconnected and interdependent networks of people, communities, and organizations enhanced by technological capabilities and mobility.”</a:t>
            </a:r>
          </a:p>
          <a:p>
            <a:pPr marL="0" indent="0">
              <a:lnSpc>
                <a:spcPct val="90000"/>
              </a:lnSpc>
              <a:buNone/>
            </a:pPr>
            <a:r>
              <a:rPr lang="en-US" sz="2800" b="1"/>
              <a:t>“SMM </a:t>
            </a:r>
            <a:r>
              <a:rPr lang="en-US" sz="2800"/>
              <a:t>is the utilization of social media technologies, channels, and software to create, communicate, deliver, and exchange offerings that have value for an organization’s stakeholders” _  </a:t>
            </a:r>
            <a:r>
              <a:rPr lang="en-US" sz="2800" i="1"/>
              <a:t>Tuten et al., 2019</a:t>
            </a:r>
          </a:p>
          <a:p>
            <a:pPr marL="0" indent="0">
              <a:lnSpc>
                <a:spcPct val="90000"/>
              </a:lnSpc>
              <a:buNone/>
            </a:pPr>
            <a:endParaRPr lang="en-US" sz="2800"/>
          </a:p>
          <a:p>
            <a:pPr marL="0" indent="0">
              <a:lnSpc>
                <a:spcPct val="150000"/>
              </a:lnSpc>
              <a:buNone/>
            </a:pPr>
            <a:endParaRPr lang="en-US" sz="2800"/>
          </a:p>
        </p:txBody>
      </p:sp>
    </p:spTree>
    <p:extLst>
      <p:ext uri="{BB962C8B-B14F-4D97-AF65-F5344CB8AC3E}">
        <p14:creationId xmlns:p14="http://schemas.microsoft.com/office/powerpoint/2010/main" val="25228505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6311" name="Rectangle 226310">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 y="0"/>
            <a:ext cx="18283428"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313" name="Freeform: Shape 226312">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250907" cy="10287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305" name="Title 1"/>
          <p:cNvSpPr>
            <a:spLocks noGrp="1"/>
          </p:cNvSpPr>
          <p:nvPr>
            <p:ph type="title" idx="4294967295"/>
          </p:nvPr>
        </p:nvSpPr>
        <p:spPr>
          <a:xfrm>
            <a:off x="0" y="1730375"/>
            <a:ext cx="4800600" cy="6691313"/>
          </a:xfrm>
          <a:prstGeom prst="rect">
            <a:avLst/>
          </a:prstGeom>
        </p:spPr>
        <p:txBody>
          <a:bodyPr vert="horz" lIns="91440" tIns="45720" rIns="91440" bIns="45720" rtlCol="0" anchor="ctr">
            <a:normAutofit/>
          </a:bodyPr>
          <a:lstStyle/>
          <a:p>
            <a:pPr algn="l">
              <a:lnSpc>
                <a:spcPct val="90000"/>
              </a:lnSpc>
            </a:pPr>
            <a:r>
              <a:rPr lang="en-US" altLang="en-US" kern="1200">
                <a:solidFill>
                  <a:srgbClr val="FFFFFF"/>
                </a:solidFill>
                <a:latin typeface="+mj-lt"/>
                <a:ea typeface="+mj-ea"/>
                <a:cs typeface="+mj-cs"/>
              </a:rPr>
              <a:t>SMM – Social Media Marketing</a:t>
            </a:r>
          </a:p>
        </p:txBody>
      </p:sp>
      <p:sp>
        <p:nvSpPr>
          <p:cNvPr id="226315" name="Arc 226314">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1325603" y="3683218"/>
            <a:ext cx="6125149" cy="6125150"/>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26306" name="Content Placeholder 2"/>
          <p:cNvSpPr>
            <a:spLocks noGrp="1"/>
          </p:cNvSpPr>
          <p:nvPr>
            <p:ph sz="quarter" idx="4294967295"/>
          </p:nvPr>
        </p:nvSpPr>
        <p:spPr>
          <a:xfrm>
            <a:off x="6857081" y="512250"/>
            <a:ext cx="10360025" cy="8378825"/>
          </a:xfrm>
          <a:prstGeom prst="rect">
            <a:avLst/>
          </a:prstGeom>
        </p:spPr>
        <p:txBody>
          <a:bodyPr vert="horz" lIns="91440" tIns="45720" rIns="91440" bIns="45720" rtlCol="0" anchor="ctr">
            <a:normAutofit/>
          </a:bodyPr>
          <a:lstStyle/>
          <a:p>
            <a:pPr marL="0" indent="0">
              <a:lnSpc>
                <a:spcPct val="150000"/>
              </a:lnSpc>
              <a:buNone/>
            </a:pPr>
            <a:r>
              <a:rPr lang="en-US" sz="2800" b="1">
                <a:solidFill>
                  <a:srgbClr val="007FFF"/>
                </a:solidFill>
                <a:effectLst/>
                <a:latin typeface="Source Sans Pro" panose="020B0503030403020204" pitchFamily="34" charset="0"/>
                <a:ea typeface="Source Sans Pro" panose="020B0503030403020204" pitchFamily="34" charset="0"/>
              </a:rPr>
              <a:t>Organic social media marketing</a:t>
            </a:r>
          </a:p>
          <a:p>
            <a:pPr>
              <a:lnSpc>
                <a:spcPct val="150000"/>
              </a:lnSpc>
            </a:pPr>
            <a:r>
              <a:rPr lang="en-US" sz="2800">
                <a:effectLst/>
                <a:latin typeface="Source Sans Pro" panose="020B0503030403020204" pitchFamily="34" charset="0"/>
                <a:ea typeface="Source Sans Pro" panose="020B0503030403020204" pitchFamily="34" charset="0"/>
              </a:rPr>
              <a:t>It’s common practice to distinguish between organic and paid social media marketing activities in a similar way to organic and paid search marketing. </a:t>
            </a:r>
          </a:p>
          <a:p>
            <a:pPr>
              <a:lnSpc>
                <a:spcPct val="150000"/>
              </a:lnSpc>
            </a:pPr>
            <a:r>
              <a:rPr lang="en-US" sz="2800">
                <a:effectLst/>
                <a:latin typeface="Source Sans Pro" panose="020B0503030403020204" pitchFamily="34" charset="0"/>
                <a:ea typeface="Source Sans Pro" panose="020B0503030403020204" pitchFamily="34" charset="0"/>
              </a:rPr>
              <a:t>Organic social involves using social networks and customer communities to develop relationships, share positive opinions through social media amplification , and manage negative social media comments. </a:t>
            </a:r>
            <a:endParaRPr lang="en-US" sz="2400">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1324372362"/>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571A1EEA-75A0-F01B-172E-92DCB59628C0}"/>
              </a:ext>
            </a:extLst>
          </p:cNvPr>
          <p:cNvPicPr>
            <a:picLocks noGrp="1" noChangeAspect="1"/>
          </p:cNvPicPr>
          <p:nvPr>
            <p:ph idx="1"/>
          </p:nvPr>
        </p:nvPicPr>
        <p:blipFill rotWithShape="1">
          <a:blip r:embed="rId3"/>
          <a:srcRect l="9808" t="17154" r="9279" b="11538"/>
          <a:stretch/>
        </p:blipFill>
        <p:spPr>
          <a:xfrm>
            <a:off x="527538" y="184638"/>
            <a:ext cx="17643858" cy="10049607"/>
          </a:xfrm>
          <a:prstGeom prst="rect">
            <a:avLst/>
          </a:prstGeom>
        </p:spPr>
      </p:pic>
      <p:sp>
        <p:nvSpPr>
          <p:cNvPr id="6" name="TextBox 5">
            <a:extLst>
              <a:ext uri="{FF2B5EF4-FFF2-40B4-BE49-F238E27FC236}">
                <a16:creationId xmlns:a16="http://schemas.microsoft.com/office/drawing/2014/main" id="{835A2A87-A1E2-33D3-AF64-810911C129D9}"/>
              </a:ext>
            </a:extLst>
          </p:cNvPr>
          <p:cNvSpPr txBox="1"/>
          <p:nvPr/>
        </p:nvSpPr>
        <p:spPr>
          <a:xfrm>
            <a:off x="1081454" y="495300"/>
            <a:ext cx="1635369" cy="507831"/>
          </a:xfrm>
          <a:prstGeom prst="rect">
            <a:avLst/>
          </a:prstGeom>
          <a:solidFill>
            <a:schemeClr val="bg1"/>
          </a:solidFill>
        </p:spPr>
        <p:txBody>
          <a:bodyPr wrap="square" rtlCol="0">
            <a:spAutoFit/>
          </a:bodyPr>
          <a:lstStyle/>
          <a:p>
            <a:endParaRPr lang="en-US" sz="2700"/>
          </a:p>
        </p:txBody>
      </p:sp>
    </p:spTree>
    <p:extLst>
      <p:ext uri="{BB962C8B-B14F-4D97-AF65-F5344CB8AC3E}">
        <p14:creationId xmlns:p14="http://schemas.microsoft.com/office/powerpoint/2010/main" val="5673214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97780AA-BCF7-D547-21E2-28E690CDCCAD}"/>
              </a:ext>
            </a:extLst>
          </p:cNvPr>
          <p:cNvSpPr>
            <a:spLocks noGrp="1"/>
          </p:cNvSpPr>
          <p:nvPr>
            <p:ph idx="1"/>
          </p:nvPr>
        </p:nvSpPr>
        <p:spPr>
          <a:xfrm>
            <a:off x="7448148" y="1866900"/>
            <a:ext cx="10382651" cy="8420100"/>
          </a:xfrm>
        </p:spPr>
        <p:txBody>
          <a:bodyPr spcFirstLastPara="1" vert="horz" wrap="square" lIns="137160" tIns="68580" rIns="137160" bIns="68580" rtlCol="0" anchor="t" anchorCtr="0">
            <a:normAutofit/>
          </a:bodyPr>
          <a:lstStyle/>
          <a:p>
            <a:pPr>
              <a:lnSpc>
                <a:spcPct val="130000"/>
              </a:lnSpc>
              <a:spcAft>
                <a:spcPts val="600"/>
              </a:spcAft>
            </a:pPr>
            <a:r>
              <a:rPr lang="en-US" sz="2400" b="1">
                <a:effectLst/>
                <a:latin typeface="Source Sans Pro" panose="020B0503030403020204" pitchFamily="34" charset="0"/>
                <a:ea typeface="Source Sans Pro" panose="020B0503030403020204" pitchFamily="34" charset="0"/>
              </a:rPr>
              <a:t>Definition:</a:t>
            </a:r>
            <a:r>
              <a:rPr lang="en-US" sz="2400">
                <a:effectLst/>
                <a:latin typeface="Source Sans Pro" panose="020B0503030403020204" pitchFamily="34" charset="0"/>
                <a:ea typeface="Source Sans Pro" panose="020B0503030403020204" pitchFamily="34" charset="0"/>
              </a:rPr>
              <a:t> Online viral marketing, or buzz marketing, is a form of electronic word-of- mouth marketing. Brands and promotions are discussed and awareness of them transmitted in two main forms, either as pass-along email or discussion in a social network.</a:t>
            </a:r>
            <a:endParaRPr lang="vi-VN" sz="2400">
              <a:latin typeface="Source Sans Pro" panose="020B0503030403020204" pitchFamily="34" charset="0"/>
              <a:ea typeface="Source Sans Pro" panose="020B0503030403020204" pitchFamily="34" charset="0"/>
            </a:endParaRPr>
          </a:p>
          <a:p>
            <a:pPr lvl="1">
              <a:lnSpc>
                <a:spcPct val="130000"/>
              </a:lnSpc>
              <a:spcAft>
                <a:spcPts val="600"/>
              </a:spcAft>
            </a:pPr>
            <a:r>
              <a:rPr lang="en-US" sz="2000">
                <a:solidFill>
                  <a:schemeClr val="tx1"/>
                </a:solidFill>
                <a:latin typeface="Source Sans Pro" panose="020B0503030403020204" pitchFamily="34" charset="0"/>
                <a:ea typeface="Source Sans Pro" panose="020B0503030403020204" pitchFamily="34" charset="0"/>
              </a:rPr>
              <a:t>...is a specific approach that involves harnessing the network effect of the Internet and can be effective in reaching a large number of people rapidly as a marketing message is quickly transmitted to many people in the same way as a natural virus or a computer virus. </a:t>
            </a:r>
          </a:p>
          <a:p>
            <a:pPr lvl="1">
              <a:lnSpc>
                <a:spcPct val="130000"/>
              </a:lnSpc>
              <a:spcAft>
                <a:spcPts val="600"/>
              </a:spcAft>
            </a:pPr>
            <a:r>
              <a:rPr lang="en-US" sz="2000">
                <a:solidFill>
                  <a:schemeClr val="tx1"/>
                </a:solidFill>
                <a:latin typeface="Source Sans Pro" panose="020B0503030403020204" pitchFamily="34" charset="0"/>
                <a:ea typeface="Source Sans Pro" panose="020B0503030403020204" pitchFamily="34" charset="0"/>
              </a:rPr>
              <a:t>... is effectively an online form of word-of-mouth communications which is sometimes also known as ‘buzz marketing’. </a:t>
            </a:r>
          </a:p>
          <a:p>
            <a:pPr>
              <a:lnSpc>
                <a:spcPct val="130000"/>
              </a:lnSpc>
              <a:spcAft>
                <a:spcPts val="600"/>
              </a:spcAft>
            </a:pPr>
            <a:r>
              <a:rPr lang="en-US" sz="2400" b="1">
                <a:solidFill>
                  <a:schemeClr val="tx1"/>
                </a:solidFill>
                <a:latin typeface="Source Sans Pro" panose="020B0503030403020204" pitchFamily="34" charset="0"/>
                <a:ea typeface="Source Sans Pro" panose="020B0503030403020204" pitchFamily="34" charset="0"/>
              </a:rPr>
              <a:t>Word-of-mouth (WOM) marketing</a:t>
            </a:r>
            <a:r>
              <a:rPr lang="en-US" sz="2400">
                <a:solidFill>
                  <a:schemeClr val="tx1"/>
                </a:solidFill>
                <a:latin typeface="Source Sans Pro" panose="020B0503030403020204" pitchFamily="34" charset="0"/>
                <a:ea typeface="Source Sans Pro" panose="020B0503030403020204" pitchFamily="34" charset="0"/>
              </a:rPr>
              <a:t> (the Word- of-Mouth Marketing Association -WOMMA): it is giving people a reason to talk about your products and services, and making it easier for that conversation to take place. It is the art and science of building active, mutually beneficial consumer- to-consumer and consumer-to-marketer communications.</a:t>
            </a:r>
          </a:p>
        </p:txBody>
      </p:sp>
      <p:sp>
        <p:nvSpPr>
          <p:cNvPr id="3" name="Title 2">
            <a:extLst>
              <a:ext uri="{FF2B5EF4-FFF2-40B4-BE49-F238E27FC236}">
                <a16:creationId xmlns:a16="http://schemas.microsoft.com/office/drawing/2014/main" id="{74665413-CFB6-2C0C-4397-76B0AEE11A23}"/>
              </a:ext>
            </a:extLst>
          </p:cNvPr>
          <p:cNvSpPr>
            <a:spLocks noGrp="1"/>
          </p:cNvSpPr>
          <p:nvPr>
            <p:ph type="title"/>
          </p:nvPr>
        </p:nvSpPr>
        <p:spPr>
          <a:xfrm>
            <a:off x="7448148" y="317600"/>
            <a:ext cx="9879736" cy="1168300"/>
          </a:xfrm>
        </p:spPr>
        <p:txBody>
          <a:bodyPr spcFirstLastPara="1" vert="horz" wrap="square" lIns="137160" tIns="68580" rIns="137160" bIns="68580" rtlCol="0" anchor="b" anchorCtr="0">
            <a:normAutofit/>
          </a:bodyPr>
          <a:lstStyle/>
          <a:p>
            <a:r>
              <a:rPr lang="en-US">
                <a:solidFill>
                  <a:schemeClr val="tx1"/>
                </a:solidFill>
                <a:latin typeface="Constantia" panose="02030602050306030303" pitchFamily="18" charset="0"/>
              </a:rPr>
              <a:t>Viral marketing</a:t>
            </a:r>
          </a:p>
        </p:txBody>
      </p:sp>
      <p:pic>
        <p:nvPicPr>
          <p:cNvPr id="6" name="Picture 5">
            <a:extLst>
              <a:ext uri="{FF2B5EF4-FFF2-40B4-BE49-F238E27FC236}">
                <a16:creationId xmlns:a16="http://schemas.microsoft.com/office/drawing/2014/main" id="{34539A8B-0A1F-E61F-F128-EC04142A8CB3}"/>
              </a:ext>
            </a:extLst>
          </p:cNvPr>
          <p:cNvPicPr>
            <a:picLocks noChangeAspect="1"/>
          </p:cNvPicPr>
          <p:nvPr/>
        </p:nvPicPr>
        <p:blipFill rotWithShape="1">
          <a:blip r:embed="rId3"/>
          <a:srcRect l="10191" r="22215"/>
          <a:stretch/>
        </p:blipFill>
        <p:spPr>
          <a:xfrm>
            <a:off x="32" y="15"/>
            <a:ext cx="6953356" cy="10286986"/>
          </a:xfrm>
          <a:prstGeom prst="rect">
            <a:avLst/>
          </a:prstGeom>
          <a:effectLst/>
        </p:spPr>
      </p:pic>
    </p:spTree>
    <p:extLst>
      <p:ext uri="{BB962C8B-B14F-4D97-AF65-F5344CB8AC3E}">
        <p14:creationId xmlns:p14="http://schemas.microsoft.com/office/powerpoint/2010/main" val="10953712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4665413-CFB6-2C0C-4397-76B0AEE11A23}"/>
              </a:ext>
            </a:extLst>
          </p:cNvPr>
          <p:cNvSpPr>
            <a:spLocks noGrp="1"/>
          </p:cNvSpPr>
          <p:nvPr>
            <p:ph type="title"/>
          </p:nvPr>
        </p:nvSpPr>
        <p:spPr>
          <a:xfrm>
            <a:off x="1662438" y="770205"/>
            <a:ext cx="13150840" cy="1358066"/>
          </a:xfrm>
        </p:spPr>
        <p:txBody>
          <a:bodyPr spcFirstLastPara="1" vert="horz" wrap="square" lIns="137160" tIns="68580" rIns="137160" bIns="68580" rtlCol="0" anchor="t" anchorCtr="0">
            <a:normAutofit/>
          </a:bodyPr>
          <a:lstStyle/>
          <a:p>
            <a:r>
              <a:rPr lang="en-US" sz="5400">
                <a:latin typeface="Constantia" panose="02030602050306030303" pitchFamily="18" charset="0"/>
              </a:rPr>
              <a:t>Most relevant terms</a:t>
            </a:r>
          </a:p>
        </p:txBody>
      </p:sp>
      <p:sp>
        <p:nvSpPr>
          <p:cNvPr id="4" name="Content Placeholder 3">
            <a:extLst>
              <a:ext uri="{FF2B5EF4-FFF2-40B4-BE49-F238E27FC236}">
                <a16:creationId xmlns:a16="http://schemas.microsoft.com/office/drawing/2014/main" id="{997780AA-BCF7-D547-21E2-28E690CDCCAD}"/>
              </a:ext>
            </a:extLst>
          </p:cNvPr>
          <p:cNvSpPr>
            <a:spLocks noGrp="1"/>
          </p:cNvSpPr>
          <p:nvPr>
            <p:ph idx="1"/>
          </p:nvPr>
        </p:nvSpPr>
        <p:spPr>
          <a:xfrm>
            <a:off x="762000" y="1866900"/>
            <a:ext cx="12611102" cy="8184006"/>
          </a:xfrm>
        </p:spPr>
        <p:txBody>
          <a:bodyPr spcFirstLastPara="1" vert="horz" wrap="square" lIns="137160" tIns="68580" rIns="137160" bIns="68580" rtlCol="0" anchor="ctr" anchorCtr="0">
            <a:normAutofit lnSpcReduction="10000"/>
          </a:bodyPr>
          <a:lstStyle/>
          <a:p>
            <a:pPr marL="1114426" lvl="1" indent="-428626">
              <a:buFont typeface="Arial" panose="020B0604020202020204" pitchFamily="34" charset="0"/>
              <a:buChar char="•"/>
            </a:pPr>
            <a:r>
              <a:rPr lang="en-US" sz="2700" i="1">
                <a:latin typeface="Constantia" panose="02030602050306030303" pitchFamily="18" charset="0"/>
              </a:rPr>
              <a:t>Buzz marketing</a:t>
            </a:r>
            <a:r>
              <a:rPr lang="en-US" sz="2700">
                <a:latin typeface="Constantia" panose="02030602050306030303" pitchFamily="18" charset="0"/>
              </a:rPr>
              <a:t>. Using high-profile entertainment or news to get people to talk about your brand. </a:t>
            </a:r>
          </a:p>
          <a:p>
            <a:pPr marL="1114426" lvl="1" indent="-428626">
              <a:buFont typeface="Arial" panose="020B0604020202020204" pitchFamily="34" charset="0"/>
              <a:buChar char="•"/>
            </a:pPr>
            <a:r>
              <a:rPr lang="en-US" sz="2700" i="1">
                <a:latin typeface="Constantia" panose="02030602050306030303" pitchFamily="18" charset="0"/>
              </a:rPr>
              <a:t>Viral marketing</a:t>
            </a:r>
            <a:r>
              <a:rPr lang="en-US" sz="2700">
                <a:latin typeface="Constantia" panose="02030602050306030303" pitchFamily="18" charset="0"/>
              </a:rPr>
              <a:t>. Creating entertaining or informative messages that are designed to be passed along in an exponential fashion, often electronically or by email. </a:t>
            </a:r>
          </a:p>
          <a:p>
            <a:pPr marL="1114426" lvl="1" indent="-428626">
              <a:buFont typeface="Arial" panose="020B0604020202020204" pitchFamily="34" charset="0"/>
              <a:buChar char="•"/>
            </a:pPr>
            <a:r>
              <a:rPr lang="en-US" sz="2700" i="1">
                <a:latin typeface="Constantia" panose="02030602050306030303" pitchFamily="18" charset="0"/>
              </a:rPr>
              <a:t>Community marketing</a:t>
            </a:r>
            <a:r>
              <a:rPr lang="en-US" sz="2700">
                <a:latin typeface="Constantia" panose="02030602050306030303" pitchFamily="18" charset="0"/>
              </a:rPr>
              <a:t>. Forming or supporting niche communities that are likely to share interests about the brand (such as user groups, fan clubs and discussion forums); providing tools, content and information to support those communities. </a:t>
            </a:r>
          </a:p>
          <a:p>
            <a:pPr marL="1114426" lvl="1" indent="-428626">
              <a:buFont typeface="Arial" panose="020B0604020202020204" pitchFamily="34" charset="0"/>
              <a:buChar char="•"/>
            </a:pPr>
            <a:r>
              <a:rPr lang="en-US" sz="2700" i="1">
                <a:latin typeface="Constantia" panose="02030602050306030303" pitchFamily="18" charset="0"/>
              </a:rPr>
              <a:t>Influencer marketing</a:t>
            </a:r>
            <a:r>
              <a:rPr lang="en-US" sz="2700">
                <a:latin typeface="Constantia" panose="02030602050306030303" pitchFamily="18" charset="0"/>
              </a:rPr>
              <a:t>. Identifying key communities and opinion leaders who are likely to talk about products and have the ability to influence the opinions of others. </a:t>
            </a:r>
          </a:p>
          <a:p>
            <a:pPr marL="1114426" lvl="1" indent="-428626">
              <a:buFont typeface="Arial" panose="020B0604020202020204" pitchFamily="34" charset="0"/>
              <a:buChar char="•"/>
            </a:pPr>
            <a:r>
              <a:rPr lang="en-US" sz="2700" i="1">
                <a:latin typeface="Constantia" panose="02030602050306030303" pitchFamily="18" charset="0"/>
              </a:rPr>
              <a:t>Conversation creation</a:t>
            </a:r>
            <a:r>
              <a:rPr lang="en-US" sz="2700">
                <a:latin typeface="Constantia" panose="02030602050306030303" pitchFamily="18" charset="0"/>
              </a:rPr>
              <a:t>. Interesting or fun advertising, emails, catchphrases, entertainment or promotions designed to start word-of-mouth activity. </a:t>
            </a:r>
          </a:p>
          <a:p>
            <a:pPr marL="1114426" lvl="1" indent="-428626">
              <a:buFont typeface="Arial" panose="020B0604020202020204" pitchFamily="34" charset="0"/>
              <a:buChar char="•"/>
            </a:pPr>
            <a:r>
              <a:rPr lang="en-US" sz="2700" i="1">
                <a:latin typeface="Constantia" panose="02030602050306030303" pitchFamily="18" charset="0"/>
              </a:rPr>
              <a:t>Brand blogging</a:t>
            </a:r>
            <a:r>
              <a:rPr lang="en-US" sz="2700">
                <a:latin typeface="Constantia" panose="02030602050306030303" pitchFamily="18" charset="0"/>
              </a:rPr>
              <a:t>. Creating blogs and participating in the blogosphere, in the spirit of open, transparent communications; sharing information of value that the blog community may talk about. </a:t>
            </a:r>
          </a:p>
          <a:p>
            <a:pPr marL="1114426" lvl="1" indent="-428626">
              <a:buFont typeface="Arial" panose="020B0604020202020204" pitchFamily="34" charset="0"/>
              <a:buChar char="•"/>
            </a:pPr>
            <a:r>
              <a:rPr lang="en-US" sz="2700" i="1">
                <a:latin typeface="Constantia" panose="02030602050306030303" pitchFamily="18" charset="0"/>
              </a:rPr>
              <a:t>Referral programs</a:t>
            </a:r>
            <a:r>
              <a:rPr lang="en-US" sz="2700">
                <a:latin typeface="Constantia" panose="02030602050306030303" pitchFamily="18" charset="0"/>
              </a:rPr>
              <a:t>. Creating tools that enable satisfied customers to refer their friends. </a:t>
            </a:r>
          </a:p>
        </p:txBody>
      </p:sp>
      <p:pic>
        <p:nvPicPr>
          <p:cNvPr id="6" name="Picture 5">
            <a:extLst>
              <a:ext uri="{FF2B5EF4-FFF2-40B4-BE49-F238E27FC236}">
                <a16:creationId xmlns:a16="http://schemas.microsoft.com/office/drawing/2014/main" id="{34539A8B-0A1F-E61F-F128-EC04142A8CB3}"/>
              </a:ext>
            </a:extLst>
          </p:cNvPr>
          <p:cNvPicPr>
            <a:picLocks noChangeAspect="1"/>
          </p:cNvPicPr>
          <p:nvPr/>
        </p:nvPicPr>
        <p:blipFill rotWithShape="1">
          <a:blip r:embed="rId3">
            <a:alphaModFix/>
          </a:blip>
          <a:srcRect t="161" r="-8" b="-8"/>
          <a:stretch/>
        </p:blipFill>
        <p:spPr>
          <a:xfrm>
            <a:off x="13546114" y="3711383"/>
            <a:ext cx="3835444" cy="3829286"/>
          </a:xfrm>
          <a:custGeom>
            <a:avLst/>
            <a:gdLst/>
            <a:ahLst/>
            <a:cxnLst/>
            <a:rect l="l" t="t" r="r" b="b"/>
            <a:pathLst>
              <a:path w="6057610" h="6057610">
                <a:moveTo>
                  <a:pt x="3028805" y="0"/>
                </a:moveTo>
                <a:cubicBezTo>
                  <a:pt x="4701568" y="0"/>
                  <a:pt x="6057610" y="1356042"/>
                  <a:pt x="6057610" y="3028805"/>
                </a:cubicBezTo>
                <a:cubicBezTo>
                  <a:pt x="6057610" y="4701568"/>
                  <a:pt x="4701568" y="6057610"/>
                  <a:pt x="3028805" y="6057610"/>
                </a:cubicBezTo>
                <a:cubicBezTo>
                  <a:pt x="1356042" y="6057610"/>
                  <a:pt x="0" y="4701568"/>
                  <a:pt x="0" y="3028805"/>
                </a:cubicBezTo>
                <a:cubicBezTo>
                  <a:pt x="0" y="1356042"/>
                  <a:pt x="1356042" y="0"/>
                  <a:pt x="3028805" y="0"/>
                </a:cubicBezTo>
                <a:close/>
              </a:path>
            </a:pathLst>
          </a:custGeom>
          <a:effectLst>
            <a:softEdge rad="0"/>
          </a:effectLst>
        </p:spPr>
      </p:pic>
    </p:spTree>
    <p:extLst>
      <p:ext uri="{BB962C8B-B14F-4D97-AF65-F5344CB8AC3E}">
        <p14:creationId xmlns:p14="http://schemas.microsoft.com/office/powerpoint/2010/main" val="16412483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899D1F-6BC0-9C59-0015-B323901804FD}"/>
              </a:ext>
            </a:extLst>
          </p:cNvPr>
          <p:cNvSpPr>
            <a:spLocks noGrp="1"/>
          </p:cNvSpPr>
          <p:nvPr>
            <p:ph type="title"/>
          </p:nvPr>
        </p:nvSpPr>
        <p:spPr/>
        <p:txBody>
          <a:bodyPr>
            <a:normAutofit/>
          </a:bodyPr>
          <a:lstStyle/>
          <a:p>
            <a:r>
              <a:rPr lang="en-US" sz="3600">
                <a:latin typeface="Source Sans Pro" panose="020B0503030403020204" pitchFamily="34" charset="0"/>
                <a:ea typeface="Source Sans Pro" panose="020B0503030403020204" pitchFamily="34" charset="0"/>
              </a:rPr>
              <a:t>Social media and viral marketing</a:t>
            </a:r>
            <a:endParaRPr lang="en-US" sz="8100">
              <a:latin typeface="Source Sans Pro" panose="020B0503030403020204" pitchFamily="34" charset="0"/>
              <a:ea typeface="Source Sans Pro" panose="020B0503030403020204" pitchFamily="34" charset="0"/>
            </a:endParaRPr>
          </a:p>
        </p:txBody>
      </p:sp>
      <p:sp>
        <p:nvSpPr>
          <p:cNvPr id="5" name="Content Placeholder 4">
            <a:extLst>
              <a:ext uri="{FF2B5EF4-FFF2-40B4-BE49-F238E27FC236}">
                <a16:creationId xmlns:a16="http://schemas.microsoft.com/office/drawing/2014/main" id="{EE7EE91A-E207-ED4D-B703-4F2EAA450194}"/>
              </a:ext>
            </a:extLst>
          </p:cNvPr>
          <p:cNvSpPr>
            <a:spLocks noGrp="1"/>
          </p:cNvSpPr>
          <p:nvPr>
            <p:ph idx="1"/>
          </p:nvPr>
        </p:nvSpPr>
        <p:spPr>
          <a:xfrm>
            <a:off x="1979105" y="2172232"/>
            <a:ext cx="7131367" cy="7109459"/>
          </a:xfrm>
        </p:spPr>
        <p:txBody>
          <a:bodyPr>
            <a:noAutofit/>
          </a:bodyPr>
          <a:lstStyle/>
          <a:p>
            <a:pPr marL="0" indent="0" algn="ctr">
              <a:lnSpc>
                <a:spcPct val="150000"/>
              </a:lnSpc>
              <a:spcBef>
                <a:spcPts val="300"/>
              </a:spcBef>
              <a:spcAft>
                <a:spcPts val="300"/>
              </a:spcAft>
              <a:buNone/>
            </a:pPr>
            <a:r>
              <a:rPr lang="en-US" sz="2800" b="1">
                <a:latin typeface="Source Sans Pro" panose="020B0503030403020204" pitchFamily="34" charset="0"/>
                <a:ea typeface="Source Sans Pro" panose="020B0503030403020204" pitchFamily="34" charset="0"/>
              </a:rPr>
              <a:t>Advantages</a:t>
            </a:r>
          </a:p>
          <a:p>
            <a:pPr marL="342900" indent="-342900">
              <a:lnSpc>
                <a:spcPct val="100000"/>
              </a:lnSpc>
              <a:buFontTx/>
              <a:buChar char="-"/>
            </a:pPr>
            <a:r>
              <a:rPr lang="en-US" sz="2400">
                <a:cs typeface="Times New Roman" panose="02020603050405020304" pitchFamily="18" charset="0"/>
              </a:rPr>
              <a:t>an effective viral agent can reach a large audience in a cost-effective way </a:t>
            </a:r>
          </a:p>
          <a:p>
            <a:pPr marL="342900" indent="-342900">
              <a:lnSpc>
                <a:spcPct val="100000"/>
              </a:lnSpc>
              <a:buFontTx/>
              <a:buChar char="-"/>
            </a:pPr>
            <a:r>
              <a:rPr lang="en-US" sz="2400">
                <a:cs typeface="Times New Roman" panose="02020603050405020304" pitchFamily="18" charset="0"/>
              </a:rPr>
              <a:t>can see how consumers rate the opinions of their peers, friends, and family</a:t>
            </a:r>
          </a:p>
          <a:p>
            <a:pPr marL="342900" indent="-342900">
              <a:lnSpc>
                <a:spcPct val="100000"/>
              </a:lnSpc>
              <a:buFontTx/>
              <a:buChar char="-"/>
            </a:pPr>
            <a:r>
              <a:rPr lang="en-US" sz="2400">
                <a:cs typeface="Times New Roman" panose="02020603050405020304" pitchFamily="18" charset="0"/>
              </a:rPr>
              <a:t>potential value can be generated through customer referrals. </a:t>
            </a:r>
          </a:p>
          <a:p>
            <a:pPr marL="342900" indent="-342900">
              <a:lnSpc>
                <a:spcPct val="100000"/>
              </a:lnSpc>
              <a:buFontTx/>
              <a:buChar char="-"/>
            </a:pPr>
            <a:r>
              <a:rPr lang="en-US" sz="2400">
                <a:cs typeface="Times New Roman" panose="02020603050405020304" pitchFamily="18" charset="0"/>
              </a:rPr>
              <a:t>Within social networks, major influencers can help spread the message more widely. </a:t>
            </a:r>
          </a:p>
        </p:txBody>
      </p:sp>
      <p:sp>
        <p:nvSpPr>
          <p:cNvPr id="6" name="Content Placeholder 5">
            <a:extLst>
              <a:ext uri="{FF2B5EF4-FFF2-40B4-BE49-F238E27FC236}">
                <a16:creationId xmlns:a16="http://schemas.microsoft.com/office/drawing/2014/main" id="{6ABEE175-4D78-A3C8-7389-679F6885DDEE}"/>
              </a:ext>
            </a:extLst>
          </p:cNvPr>
          <p:cNvSpPr>
            <a:spLocks noGrp="1"/>
          </p:cNvSpPr>
          <p:nvPr>
            <p:ph sz="half" idx="4294967295"/>
          </p:nvPr>
        </p:nvSpPr>
        <p:spPr>
          <a:xfrm>
            <a:off x="9296400" y="2403349"/>
            <a:ext cx="8610600" cy="7374650"/>
          </a:xfrm>
        </p:spPr>
        <p:txBody>
          <a:bodyPr>
            <a:normAutofit fontScale="62500" lnSpcReduction="20000"/>
          </a:bodyPr>
          <a:lstStyle/>
          <a:p>
            <a:pPr marL="0" indent="0" algn="ctr">
              <a:buNone/>
            </a:pPr>
            <a:r>
              <a:rPr lang="en-US" sz="4500" b="1">
                <a:latin typeface="Source Sans Pro" panose="020B0503030403020204" pitchFamily="34" charset="0"/>
                <a:ea typeface="Source Sans Pro" panose="020B0503030403020204" pitchFamily="34" charset="0"/>
              </a:rPr>
              <a:t>Disadvantages</a:t>
            </a:r>
            <a:r>
              <a:rPr lang="en-US" sz="3200" b="1">
                <a:latin typeface="Source Sans Pro" panose="020B0503030403020204" pitchFamily="34" charset="0"/>
                <a:ea typeface="Source Sans Pro" panose="020B0503030403020204" pitchFamily="34" charset="0"/>
              </a:rPr>
              <a:t> </a:t>
            </a:r>
            <a:endParaRPr lang="en-US" sz="3200">
              <a:latin typeface="Source Sans Pro" panose="020B0503030403020204" pitchFamily="34" charset="0"/>
              <a:ea typeface="Source Sans Pro" panose="020B0503030403020204" pitchFamily="34" charset="0"/>
            </a:endParaRPr>
          </a:p>
          <a:p>
            <a:pPr>
              <a:buFontTx/>
              <a:buChar char="-"/>
            </a:pPr>
            <a:r>
              <a:rPr lang="en-US" sz="3800">
                <a:latin typeface="Source Sans Pro" panose="020B0503030403020204" pitchFamily="34" charset="0"/>
                <a:ea typeface="Source Sans Pro" panose="020B0503030403020204" pitchFamily="34" charset="0"/>
              </a:rPr>
              <a:t>high-risk marketing communications technique, since it requires a significant initial investment in the viral agent and seeding.</a:t>
            </a:r>
          </a:p>
          <a:p>
            <a:pPr>
              <a:buFontTx/>
              <a:buChar char="-"/>
            </a:pPr>
            <a:r>
              <a:rPr lang="en-US" sz="3800">
                <a:latin typeface="Source Sans Pro" panose="020B0503030403020204" pitchFamily="34" charset="0"/>
                <a:ea typeface="Source Sans Pro" panose="020B0503030403020204" pitchFamily="34" charset="0"/>
              </a:rPr>
              <a:t>there is no guarantee that the campaign will ‘go viral’</a:t>
            </a:r>
          </a:p>
          <a:p>
            <a:pPr>
              <a:buFontTx/>
              <a:buChar char="-"/>
            </a:pPr>
            <a:r>
              <a:rPr lang="en-US" sz="3800">
                <a:latin typeface="Source Sans Pro" panose="020B0503030403020204" pitchFamily="34" charset="0"/>
                <a:ea typeface="Source Sans Pro" panose="020B0503030403020204" pitchFamily="34" charset="0"/>
              </a:rPr>
              <a:t>challenging to engage audiences when they are socialising with their contacts and may not wish to interact with brands </a:t>
            </a:r>
          </a:p>
          <a:p>
            <a:pPr>
              <a:buFontTx/>
              <a:buChar char="-"/>
            </a:pPr>
            <a:r>
              <a:rPr lang="en-US" sz="3800">
                <a:latin typeface="Source Sans Pro" panose="020B0503030403020204" pitchFamily="34" charset="0"/>
                <a:ea typeface="Source Sans Pro" panose="020B0503030403020204" pitchFamily="34" charset="0"/>
              </a:rPr>
              <a:t>Difficulty in finding the right types of content which will engage audiences and they will share with their contacts. </a:t>
            </a:r>
          </a:p>
          <a:p>
            <a:pPr>
              <a:buFontTx/>
              <a:buChar char="-"/>
            </a:pPr>
            <a:r>
              <a:rPr lang="en-US" sz="3800">
                <a:latin typeface="Source Sans Pro" panose="020B0503030403020204" pitchFamily="34" charset="0"/>
                <a:ea typeface="Source Sans Pro" panose="020B0503030403020204" pitchFamily="34" charset="0"/>
              </a:rPr>
              <a:t>Seeding to key influencers can help with distributing content, but seeding is a time-consuming specialist activity. </a:t>
            </a:r>
          </a:p>
          <a:p>
            <a:pPr>
              <a:buFontTx/>
              <a:buChar char="-"/>
            </a:pPr>
            <a:r>
              <a:rPr lang="en-US" sz="3800">
                <a:latin typeface="Source Sans Pro" panose="020B0503030403020204" pitchFamily="34" charset="0"/>
                <a:ea typeface="Source Sans Pro" panose="020B0503030403020204" pitchFamily="34" charset="0"/>
              </a:rPr>
              <a:t>Positive viral marketing can spread rapidly, so can negative sentiments about a company, which we referred to in the section on online reputation management </a:t>
            </a:r>
          </a:p>
          <a:p>
            <a:pPr marL="0" indent="0">
              <a:buNone/>
            </a:pPr>
            <a:endParaRPr lang="en-US" sz="2700">
              <a:latin typeface="Source Sans Pro" panose="020B0503030403020204" pitchFamily="34" charset="0"/>
              <a:ea typeface="Source Sans Pro" panose="020B0503030403020204" pitchFamily="34" charset="0"/>
            </a:endParaRPr>
          </a:p>
          <a:p>
            <a:pPr marL="0" indent="0">
              <a:buNone/>
            </a:pPr>
            <a:endParaRPr lang="en-US">
              <a:solidFill>
                <a:schemeClr val="tx1"/>
              </a:solidFill>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384107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blinds(horizontal)">
                                      <p:cBhvr>
                                        <p:cTn id="12"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solidFill>
            <a:srgbClr val="747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5518" y="720090"/>
            <a:ext cx="16856964" cy="884682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comparison of a few different types of media&#10;&#10;Description automatically generated with medium confidence">
            <a:extLst>
              <a:ext uri="{FF2B5EF4-FFF2-40B4-BE49-F238E27FC236}">
                <a16:creationId xmlns:a16="http://schemas.microsoft.com/office/drawing/2014/main" id="{0A82DEE9-E0C7-1E72-5A66-72C82DDAD036}"/>
              </a:ext>
            </a:extLst>
          </p:cNvPr>
          <p:cNvPicPr>
            <a:picLocks noGrp="1" noChangeAspect="1"/>
          </p:cNvPicPr>
          <p:nvPr>
            <p:ph idx="1"/>
          </p:nvPr>
        </p:nvPicPr>
        <p:blipFill>
          <a:blip r:embed="rId2"/>
          <a:stretch>
            <a:fillRect/>
          </a:stretch>
        </p:blipFill>
        <p:spPr>
          <a:xfrm>
            <a:off x="965200" y="2035557"/>
            <a:ext cx="16357599" cy="6215885"/>
          </a:xfrm>
          <a:prstGeom prst="rect">
            <a:avLst/>
          </a:prstGeom>
        </p:spPr>
      </p:pic>
    </p:spTree>
    <p:extLst>
      <p:ext uri="{BB962C8B-B14F-4D97-AF65-F5344CB8AC3E}">
        <p14:creationId xmlns:p14="http://schemas.microsoft.com/office/powerpoint/2010/main" val="13307602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8753F1-4651-3593-A5F1-8075571403DA}"/>
              </a:ext>
            </a:extLst>
          </p:cNvPr>
          <p:cNvSpPr>
            <a:spLocks noGrp="1"/>
          </p:cNvSpPr>
          <p:nvPr>
            <p:ph type="title"/>
          </p:nvPr>
        </p:nvSpPr>
        <p:spPr/>
        <p:txBody>
          <a:bodyPr>
            <a:normAutofit/>
          </a:bodyPr>
          <a:lstStyle/>
          <a:p>
            <a:r>
              <a:rPr lang="en-US" sz="3600"/>
              <a:t>Social media and viral marketing</a:t>
            </a:r>
            <a:endParaRPr lang="en-US" sz="3600" i="1">
              <a:latin typeface="Constantia" panose="02030602050306030303" pitchFamily="18" charset="0"/>
            </a:endParaRPr>
          </a:p>
        </p:txBody>
      </p:sp>
      <p:sp>
        <p:nvSpPr>
          <p:cNvPr id="4" name="Content Placeholder 3">
            <a:extLst>
              <a:ext uri="{FF2B5EF4-FFF2-40B4-BE49-F238E27FC236}">
                <a16:creationId xmlns:a16="http://schemas.microsoft.com/office/drawing/2014/main" id="{74A817DF-712C-F5EB-6575-54801D37B0BB}"/>
              </a:ext>
            </a:extLst>
          </p:cNvPr>
          <p:cNvSpPr>
            <a:spLocks noGrp="1"/>
          </p:cNvSpPr>
          <p:nvPr>
            <p:ph idx="1"/>
          </p:nvPr>
        </p:nvSpPr>
        <p:spPr>
          <a:xfrm>
            <a:off x="2012633" y="2377440"/>
            <a:ext cx="15773399" cy="7719059"/>
          </a:xfrm>
        </p:spPr>
        <p:txBody>
          <a:bodyPr>
            <a:normAutofit fontScale="40000" lnSpcReduction="20000"/>
          </a:bodyPr>
          <a:lstStyle/>
          <a:p>
            <a:pPr marL="0" indent="0">
              <a:buNone/>
            </a:pPr>
            <a:r>
              <a:rPr lang="vi-VN" sz="6000">
                <a:solidFill>
                  <a:srgbClr val="000000"/>
                </a:solidFill>
              </a:rPr>
              <a:t>Eight ways to encourage WOM:</a:t>
            </a:r>
          </a:p>
          <a:p>
            <a:pPr marL="1215900" lvl="1" indent="-457200">
              <a:buFont typeface="Arial" panose="020B0604020202020204" pitchFamily="34" charset="0"/>
              <a:buChar char="•"/>
            </a:pPr>
            <a:r>
              <a:rPr lang="vi-VN" sz="5100" b="1" i="1">
                <a:solidFill>
                  <a:srgbClr val="000000"/>
                </a:solidFill>
              </a:rPr>
              <a:t>Implement and optimise referral programmes. </a:t>
            </a:r>
            <a:r>
              <a:rPr lang="vi-VN" sz="5100">
                <a:solidFill>
                  <a:srgbClr val="000000"/>
                </a:solidFill>
              </a:rPr>
              <a:t>Reward customers for referring new cusomers, and reward the referee as well as the referrer.</a:t>
            </a:r>
          </a:p>
          <a:p>
            <a:pPr marL="1215900" lvl="1" indent="-457200">
              <a:buFont typeface="Arial" panose="020B0604020202020204" pitchFamily="34" charset="0"/>
              <a:buChar char="•"/>
            </a:pPr>
            <a:r>
              <a:rPr lang="vi-VN" sz="5100" b="1" i="1">
                <a:solidFill>
                  <a:srgbClr val="000000"/>
                </a:solidFill>
              </a:rPr>
              <a:t>Set up brand ambassador schemes. </a:t>
            </a:r>
            <a:r>
              <a:rPr lang="vi-VN" sz="5100">
                <a:solidFill>
                  <a:srgbClr val="000000"/>
                </a:solidFill>
              </a:rPr>
              <a:t>Recruit brand fans as ambassadors, who receive exclusive merchandise/offers to share with their contacts.</a:t>
            </a:r>
          </a:p>
          <a:p>
            <a:pPr marL="1215900" lvl="1" indent="-457200">
              <a:buFont typeface="Arial" panose="020B0604020202020204" pitchFamily="34" charset="0"/>
              <a:buChar char="•"/>
            </a:pPr>
            <a:r>
              <a:rPr lang="vi-VN" sz="5100" b="1" i="1">
                <a:solidFill>
                  <a:srgbClr val="000000"/>
                </a:solidFill>
              </a:rPr>
              <a:t>Use tryvertising. </a:t>
            </a:r>
            <a:r>
              <a:rPr lang="vi-VN" sz="5100">
                <a:solidFill>
                  <a:srgbClr val="000000"/>
                </a:solidFill>
              </a:rPr>
              <a:t>A combination of ‘try’ or ‘trial’ and ‘advertising’, this is a twist on product sampling. The idea is that rather than provide free samples or trials to anyone in a target market, tryvertising involves sampling on a selective and exclusive basis to lead users – ideally with new products or services before they become widely available.</a:t>
            </a:r>
          </a:p>
          <a:p>
            <a:pPr marL="1215900" lvl="1" indent="-457200">
              <a:buFont typeface="Arial" panose="020B0604020202020204" pitchFamily="34" charset="0"/>
              <a:buChar char="•"/>
            </a:pPr>
            <a:r>
              <a:rPr lang="vi-VN" sz="5100" b="1" i="1">
                <a:solidFill>
                  <a:srgbClr val="000000"/>
                </a:solidFill>
              </a:rPr>
              <a:t>Use causal marketing</a:t>
            </a:r>
            <a:r>
              <a:rPr lang="vi-VN" sz="5100">
                <a:solidFill>
                  <a:srgbClr val="000000"/>
                </a:solidFill>
              </a:rPr>
              <a:t>. Associate your brand with a good cause that builds on brand value (e.g. Nike and anti-racism in sport).</a:t>
            </a:r>
          </a:p>
          <a:p>
            <a:pPr marL="1215900" lvl="1" indent="-457200">
              <a:buFont typeface="Arial" panose="020B0604020202020204" pitchFamily="34" charset="0"/>
              <a:buChar char="•"/>
            </a:pPr>
            <a:r>
              <a:rPr lang="vi-VN" sz="5100" b="1" i="1">
                <a:solidFill>
                  <a:srgbClr val="000000"/>
                </a:solidFill>
              </a:rPr>
              <a:t>Measure your Net Promoter Score (NPS). </a:t>
            </a:r>
            <a:r>
              <a:rPr lang="vi-VN" sz="5100">
                <a:solidFill>
                  <a:srgbClr val="000000"/>
                </a:solidFill>
              </a:rPr>
              <a:t>Track your NPS at all brand touchpoints to find out what you are doing right, and what needs to be improved.</a:t>
            </a:r>
          </a:p>
          <a:p>
            <a:pPr marL="1215900" lvl="1" indent="-457200">
              <a:buFont typeface="Arial" panose="020B0604020202020204" pitchFamily="34" charset="0"/>
              <a:buChar char="•"/>
            </a:pPr>
            <a:r>
              <a:rPr lang="vi-VN" sz="5100" b="1" i="1">
                <a:solidFill>
                  <a:srgbClr val="000000"/>
                </a:solidFill>
              </a:rPr>
              <a:t>Start an influencer outreach programme</a:t>
            </a:r>
            <a:r>
              <a:rPr lang="vi-VN" sz="5100">
                <a:solidFill>
                  <a:srgbClr val="000000"/>
                </a:solidFill>
              </a:rPr>
              <a:t>. Reach out to the 10 per cent who tell the other 90 per cent what to try and buy with special offers and programmes.</a:t>
            </a:r>
          </a:p>
          <a:p>
            <a:pPr marL="1215900" lvl="1" indent="-457200">
              <a:buFont typeface="Arial" panose="020B0604020202020204" pitchFamily="34" charset="0"/>
              <a:buChar char="•"/>
            </a:pPr>
            <a:r>
              <a:rPr lang="vi-VN" sz="5100" b="1" i="1">
                <a:solidFill>
                  <a:srgbClr val="000000"/>
                </a:solidFill>
              </a:rPr>
              <a:t>Harness the power of empowered involvement</a:t>
            </a:r>
            <a:r>
              <a:rPr lang="vi-VN" sz="5100">
                <a:solidFill>
                  <a:srgbClr val="000000"/>
                </a:solidFill>
              </a:rPr>
              <a:t>. Create advocacy – let your lead clients, customers or consumers call the shots on your innovation and marketing with VIP votes and polls. Focus innovation on doing something worth talking about. Do something new that delivers an experience that exceeds expectations</a:t>
            </a:r>
            <a:r>
              <a:rPr lang="vi-VN" sz="3400">
                <a:solidFill>
                  <a:srgbClr val="000000"/>
                </a:solidFill>
              </a:rPr>
              <a:t>.</a:t>
            </a:r>
          </a:p>
        </p:txBody>
      </p:sp>
    </p:spTree>
    <p:extLst>
      <p:ext uri="{BB962C8B-B14F-4D97-AF65-F5344CB8AC3E}">
        <p14:creationId xmlns:p14="http://schemas.microsoft.com/office/powerpoint/2010/main" val="4981933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E0EE07-8360-88A9-5CD5-B7025F940CF8}"/>
              </a:ext>
            </a:extLst>
          </p:cNvPr>
          <p:cNvSpPr>
            <a:spLocks noGrp="1"/>
          </p:cNvSpPr>
          <p:nvPr>
            <p:ph idx="1"/>
          </p:nvPr>
        </p:nvSpPr>
        <p:spPr>
          <a:xfrm>
            <a:off x="1995201" y="2185428"/>
            <a:ext cx="14692599" cy="6996672"/>
          </a:xfrm>
        </p:spPr>
        <p:txBody>
          <a:bodyPr anchor="t">
            <a:noAutofit/>
          </a:bodyPr>
          <a:lstStyle/>
          <a:p>
            <a:pPr>
              <a:lnSpc>
                <a:spcPct val="100000"/>
              </a:lnSpc>
            </a:pPr>
            <a:r>
              <a:rPr lang="en-US" sz="2400" i="1">
                <a:latin typeface="Source Sans Pro" panose="020B0503030403020204" pitchFamily="34" charset="0"/>
                <a:ea typeface="Source Sans Pro" panose="020B0503030403020204" pitchFamily="34" charset="0"/>
              </a:rPr>
              <a:t>Empower participants</a:t>
            </a:r>
            <a:r>
              <a:rPr lang="en-US" sz="2400">
                <a:latin typeface="Source Sans Pro" panose="020B0503030403020204" pitchFamily="34" charset="0"/>
                <a:ea typeface="Source Sans Pro" panose="020B0503030403020204" pitchFamily="34" charset="0"/>
              </a:rPr>
              <a:t>. Social network users use their space and blogs to express themselves. Providing content or widgets to associate themselves with a brand may be appealing. </a:t>
            </a:r>
            <a:endParaRPr lang="en-US" sz="2400" i="1">
              <a:latin typeface="Source Sans Pro" panose="020B0503030403020204" pitchFamily="34" charset="0"/>
              <a:ea typeface="Source Sans Pro" panose="020B0503030403020204" pitchFamily="34" charset="0"/>
            </a:endParaRPr>
          </a:p>
          <a:p>
            <a:pPr>
              <a:lnSpc>
                <a:spcPct val="100000"/>
              </a:lnSpc>
            </a:pPr>
            <a:r>
              <a:rPr lang="en-US" sz="2400" i="1">
                <a:latin typeface="Source Sans Pro" panose="020B0503030403020204" pitchFamily="34" charset="0"/>
                <a:ea typeface="Source Sans Pro" panose="020B0503030403020204" pitchFamily="34" charset="0"/>
              </a:rPr>
              <a:t>Identify online brand advocates</a:t>
            </a:r>
            <a:r>
              <a:rPr lang="en-US" sz="2400">
                <a:latin typeface="Source Sans Pro" panose="020B0503030403020204" pitchFamily="34" charset="0"/>
                <a:ea typeface="Source Sans Pro" panose="020B0503030403020204" pitchFamily="34" charset="0"/>
              </a:rPr>
              <a:t>. Use reputation management tools to identify influential social network members who are already brand advocates. Approach the most significant ones directly.</a:t>
            </a:r>
          </a:p>
          <a:p>
            <a:pPr>
              <a:lnSpc>
                <a:spcPct val="100000"/>
              </a:lnSpc>
            </a:pPr>
            <a:r>
              <a:rPr lang="en-US" sz="2400" i="1">
                <a:latin typeface="Source Sans Pro" panose="020B0503030403020204" pitchFamily="34" charset="0"/>
                <a:ea typeface="Source Sans Pro" panose="020B0503030403020204" pitchFamily="34" charset="0"/>
              </a:rPr>
              <a:t>The golden rule: behave like the best social networker </a:t>
            </a:r>
            <a:r>
              <a:rPr lang="en-US" sz="2400">
                <a:latin typeface="Source Sans Pro" panose="020B0503030403020204" pitchFamily="34" charset="0"/>
                <a:ea typeface="Source Sans Pro" panose="020B0503030403020204" pitchFamily="34" charset="0"/>
              </a:rPr>
              <a:t>through: </a:t>
            </a:r>
          </a:p>
          <a:p>
            <a:pPr marL="557213" lvl="1" indent="-214313">
              <a:buFont typeface="Arial" panose="020B0604020202020204" pitchFamily="34" charset="0"/>
              <a:buChar char="•"/>
            </a:pPr>
            <a:r>
              <a:rPr lang="en-US" sz="2400">
                <a:latin typeface="Source Sans Pro" panose="020B0503030403020204" pitchFamily="34" charset="0"/>
                <a:ea typeface="Source Sans Pro" panose="020B0503030403020204" pitchFamily="34" charset="0"/>
              </a:rPr>
              <a:t>being creative; </a:t>
            </a:r>
          </a:p>
          <a:p>
            <a:pPr marL="557213" lvl="1" indent="-214313">
              <a:buFont typeface="Arial" panose="020B0604020202020204" pitchFamily="34" charset="0"/>
              <a:buChar char="•"/>
            </a:pPr>
            <a:r>
              <a:rPr lang="en-US" sz="2400">
                <a:latin typeface="Source Sans Pro" panose="020B0503030403020204" pitchFamily="34" charset="0"/>
                <a:ea typeface="Source Sans Pro" panose="020B0503030403020204" pitchFamily="34" charset="0"/>
              </a:rPr>
              <a:t>being honest and courteous (ask permission); </a:t>
            </a:r>
          </a:p>
          <a:p>
            <a:pPr marL="557213" lvl="1" indent="-214313">
              <a:buFont typeface="Arial" panose="020B0604020202020204" pitchFamily="34" charset="0"/>
              <a:buChar char="•"/>
            </a:pPr>
            <a:r>
              <a:rPr lang="en-US" sz="2400">
                <a:latin typeface="Source Sans Pro" panose="020B0503030403020204" pitchFamily="34" charset="0"/>
                <a:ea typeface="Source Sans Pro" panose="020B0503030403020204" pitchFamily="34" charset="0"/>
              </a:rPr>
              <a:t>being individual; </a:t>
            </a:r>
          </a:p>
          <a:p>
            <a:pPr marL="557213" lvl="1" indent="-214313">
              <a:buFont typeface="Arial" panose="020B0604020202020204" pitchFamily="34" charset="0"/>
              <a:buChar char="•"/>
            </a:pPr>
            <a:r>
              <a:rPr lang="en-US" sz="2400">
                <a:latin typeface="Source Sans Pro" panose="020B0503030403020204" pitchFamily="34" charset="0"/>
                <a:ea typeface="Source Sans Pro" panose="020B0503030403020204" pitchFamily="34" charset="0"/>
              </a:rPr>
              <a:t>being conscious of the audience; </a:t>
            </a:r>
          </a:p>
          <a:p>
            <a:pPr marL="557213" lvl="1" indent="-214313">
              <a:buFont typeface="Arial" panose="020B0604020202020204" pitchFamily="34" charset="0"/>
              <a:buChar char="•"/>
            </a:pPr>
            <a:r>
              <a:rPr lang="en-US" sz="2400">
                <a:latin typeface="Source Sans Pro" panose="020B0503030403020204" pitchFamily="34" charset="0"/>
                <a:ea typeface="Source Sans Pro" panose="020B0503030403020204" pitchFamily="34" charset="0"/>
              </a:rPr>
              <a:t>updating regularly. </a:t>
            </a:r>
            <a:endParaRPr lang="vi-VN" sz="4400">
              <a:solidFill>
                <a:srgbClr val="000000"/>
              </a:solidFill>
              <a:latin typeface="Source Sans Pro" panose="020B0503030403020204" pitchFamily="34" charset="0"/>
              <a:ea typeface="Source Sans Pro" panose="020B0503030403020204" pitchFamily="34" charset="0"/>
            </a:endParaRPr>
          </a:p>
        </p:txBody>
      </p:sp>
      <p:sp>
        <p:nvSpPr>
          <p:cNvPr id="6" name="TextBox 5">
            <a:extLst>
              <a:ext uri="{FF2B5EF4-FFF2-40B4-BE49-F238E27FC236}">
                <a16:creationId xmlns:a16="http://schemas.microsoft.com/office/drawing/2014/main" id="{C69AE2C6-5353-1D35-7F97-7B63FC3A4CA3}"/>
              </a:ext>
            </a:extLst>
          </p:cNvPr>
          <p:cNvSpPr txBox="1"/>
          <p:nvPr/>
        </p:nvSpPr>
        <p:spPr>
          <a:xfrm>
            <a:off x="1995201" y="190500"/>
            <a:ext cx="10343908" cy="1415772"/>
          </a:xfrm>
          <a:prstGeom prst="rect">
            <a:avLst/>
          </a:prstGeom>
          <a:noFill/>
        </p:spPr>
        <p:txBody>
          <a:bodyPr wrap="square" rtlCol="0">
            <a:spAutoFit/>
          </a:bodyPr>
          <a:lstStyle/>
          <a:p>
            <a:r>
              <a:rPr lang="en-US" sz="4200" b="1">
                <a:latin typeface="Constantia" panose="02030602050306030303" pitchFamily="18" charset="0"/>
              </a:rPr>
              <a:t>Approaches to taking advantage of social networking (</a:t>
            </a:r>
            <a:r>
              <a:rPr lang="en-US" sz="4400" i="1">
                <a:latin typeface="Constantia" panose="02030602050306030303" pitchFamily="18" charset="0"/>
              </a:rPr>
              <a:t>Microsoft, 2007)</a:t>
            </a:r>
            <a:endParaRPr lang="en-US" sz="4200" b="1"/>
          </a:p>
        </p:txBody>
      </p:sp>
    </p:spTree>
    <p:extLst>
      <p:ext uri="{BB962C8B-B14F-4D97-AF65-F5344CB8AC3E}">
        <p14:creationId xmlns:p14="http://schemas.microsoft.com/office/powerpoint/2010/main" val="785150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linds(horizontal)">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blinds(horizontal)">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p:txBody>
          <a:bodyPr>
            <a:normAutofit/>
          </a:bodyPr>
          <a:lstStyle/>
          <a:p>
            <a:r>
              <a:rPr lang="en-US" sz="4400"/>
              <a:t>Social media and viral marketing</a:t>
            </a:r>
            <a:endParaRPr lang="en-VN" sz="4400"/>
          </a:p>
        </p:txBody>
      </p:sp>
      <p:sp>
        <p:nvSpPr>
          <p:cNvPr id="2" name="Content Placeholder 1">
            <a:extLst>
              <a:ext uri="{FF2B5EF4-FFF2-40B4-BE49-F238E27FC236}">
                <a16:creationId xmlns:a16="http://schemas.microsoft.com/office/drawing/2014/main" id="{36E3E99E-24AB-1EC6-28FD-7DFC3F0A9B32}"/>
              </a:ext>
            </a:extLst>
          </p:cNvPr>
          <p:cNvSpPr>
            <a:spLocks noGrp="1"/>
          </p:cNvSpPr>
          <p:nvPr>
            <p:ph idx="1"/>
          </p:nvPr>
        </p:nvSpPr>
        <p:spPr/>
        <p:txBody>
          <a:bodyPr>
            <a:normAutofit/>
          </a:bodyPr>
          <a:lstStyle/>
          <a:p>
            <a:pPr marL="0" indent="0">
              <a:buNone/>
            </a:pPr>
            <a:r>
              <a:rPr lang="en-US" sz="2800" b="1">
                <a:effectLst/>
              </a:rPr>
              <a:t>Best practice in planning and managing viral marketing</a:t>
            </a:r>
          </a:p>
          <a:p>
            <a:pPr marL="342900" indent="-342900">
              <a:lnSpc>
                <a:spcPct val="100000"/>
              </a:lnSpc>
              <a:buFont typeface="Arial" panose="020B0604020202020204" pitchFamily="34" charset="0"/>
              <a:buChar char="•"/>
            </a:pPr>
            <a:r>
              <a:rPr lang="en-US" sz="2400" b="1" i="1"/>
              <a:t>Creative material </a:t>
            </a:r>
            <a:r>
              <a:rPr lang="en-US" sz="2400"/>
              <a:t>– the ‘viral agent’. This includes the creative message or offer and how it is spread (text, image, video).</a:t>
            </a:r>
          </a:p>
          <a:p>
            <a:pPr marL="342900" indent="-342900">
              <a:lnSpc>
                <a:spcPct val="100000"/>
              </a:lnSpc>
              <a:buFont typeface="Arial" panose="020B0604020202020204" pitchFamily="34" charset="0"/>
              <a:buChar char="•"/>
            </a:pPr>
            <a:r>
              <a:rPr lang="en-US" sz="2400"/>
              <a:t> </a:t>
            </a:r>
            <a:r>
              <a:rPr lang="en-US" sz="2400" b="1" i="1"/>
              <a:t>Seeding. </a:t>
            </a:r>
            <a:r>
              <a:rPr lang="en-US" sz="2400"/>
              <a:t>Identifying websites, blogs, or people to send email to, to start the virus spreading. Seeding can also be completed by email to members of a house list or by renting a list.</a:t>
            </a:r>
          </a:p>
          <a:p>
            <a:pPr marL="342900" indent="-342900">
              <a:lnSpc>
                <a:spcPct val="100000"/>
              </a:lnSpc>
              <a:buFont typeface="Arial" panose="020B0604020202020204" pitchFamily="34" charset="0"/>
              <a:buChar char="•"/>
            </a:pPr>
            <a:r>
              <a:rPr lang="en-US" sz="2400" b="1" i="1"/>
              <a:t>Tracking</a:t>
            </a:r>
            <a:r>
              <a:rPr lang="en-US" sz="2400"/>
              <a:t>. To monitor the effect and to assess the return from the cost of developing the viral agent and seeding.</a:t>
            </a:r>
          </a:p>
        </p:txBody>
      </p:sp>
    </p:spTree>
    <p:extLst>
      <p:ext uri="{BB962C8B-B14F-4D97-AF65-F5344CB8AC3E}">
        <p14:creationId xmlns:p14="http://schemas.microsoft.com/office/powerpoint/2010/main" val="2664772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188367-98E0-B7D8-4A50-9E0CDFA050F8}"/>
              </a:ext>
            </a:extLst>
          </p:cNvPr>
          <p:cNvSpPr>
            <a:spLocks noGrp="1"/>
          </p:cNvSpPr>
          <p:nvPr>
            <p:ph type="title"/>
          </p:nvPr>
        </p:nvSpPr>
        <p:spPr/>
        <p:txBody>
          <a:bodyPr/>
          <a:lstStyle/>
          <a:p>
            <a:r>
              <a:rPr lang="vi-VN"/>
              <a:t>Chapter reference</a:t>
            </a:r>
            <a:endParaRPr lang="en-VN"/>
          </a:p>
        </p:txBody>
      </p:sp>
      <p:sp>
        <p:nvSpPr>
          <p:cNvPr id="5" name="Content Placeholder 4">
            <a:extLst>
              <a:ext uri="{FF2B5EF4-FFF2-40B4-BE49-F238E27FC236}">
                <a16:creationId xmlns:a16="http://schemas.microsoft.com/office/drawing/2014/main" id="{A43F52DD-FA83-E53E-9525-52AB4C09B30E}"/>
              </a:ext>
            </a:extLst>
          </p:cNvPr>
          <p:cNvSpPr>
            <a:spLocks noGrp="1"/>
          </p:cNvSpPr>
          <p:nvPr>
            <p:ph idx="1"/>
          </p:nvPr>
        </p:nvSpPr>
        <p:spPr/>
        <p:txBody>
          <a:bodyPr/>
          <a:lstStyle/>
          <a:p>
            <a:pPr marL="514350" indent="-514350">
              <a:buClr>
                <a:srgbClr val="000000"/>
              </a:buClr>
            </a:pPr>
            <a:r>
              <a:rPr lang="en-SG" dirty="0">
                <a:latin typeface="Source Sans Pro"/>
                <a:ea typeface="Source Sans Pro"/>
                <a:cs typeface="Arial"/>
              </a:rPr>
              <a:t>Chaffey D. &amp; Ellis-Chadwick F. (2022). Digital marketing - Strategy, Implementation and Practice (8</a:t>
            </a:r>
            <a:r>
              <a:rPr lang="en-SG" baseline="30000" dirty="0">
                <a:latin typeface="Source Sans Pro"/>
                <a:ea typeface="Source Sans Pro"/>
                <a:cs typeface="Arial"/>
              </a:rPr>
              <a:t>th</a:t>
            </a:r>
            <a:r>
              <a:rPr lang="en-SG" dirty="0">
                <a:latin typeface="Source Sans Pro"/>
                <a:ea typeface="Source Sans Pro"/>
                <a:cs typeface="Arial"/>
              </a:rPr>
              <a:t> edition), chapter 9. Pearson. UK</a:t>
            </a:r>
          </a:p>
        </p:txBody>
      </p:sp>
    </p:spTree>
    <p:extLst>
      <p:ext uri="{BB962C8B-B14F-4D97-AF65-F5344CB8AC3E}">
        <p14:creationId xmlns:p14="http://schemas.microsoft.com/office/powerpoint/2010/main" val="87558001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 You Images – Browse 263,389 Stock Photos, Vectors, and Video | Adobe  Stock">
            <a:extLst>
              <a:ext uri="{FF2B5EF4-FFF2-40B4-BE49-F238E27FC236}">
                <a16:creationId xmlns:a16="http://schemas.microsoft.com/office/drawing/2014/main" id="{C6416DB0-6727-8B09-759D-CB72530F2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9203" y="1964267"/>
            <a:ext cx="11354451" cy="641773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4D3D95-D218-E272-D37E-97A727A09D5E}"/>
              </a:ext>
            </a:extLst>
          </p:cNvPr>
          <p:cNvSpPr>
            <a:spLocks noGrp="1"/>
          </p:cNvSpPr>
          <p:nvPr>
            <p:ph type="title"/>
          </p:nvPr>
        </p:nvSpPr>
        <p:spPr/>
        <p:txBody>
          <a:bodyPr/>
          <a:lstStyle/>
          <a:p>
            <a:endParaRPr lang="en-VN"/>
          </a:p>
        </p:txBody>
      </p:sp>
      <p:sp>
        <p:nvSpPr>
          <p:cNvPr id="3" name="Content Placeholder 2">
            <a:extLst>
              <a:ext uri="{FF2B5EF4-FFF2-40B4-BE49-F238E27FC236}">
                <a16:creationId xmlns:a16="http://schemas.microsoft.com/office/drawing/2014/main" id="{D45ACF2C-60D1-7C32-6F87-5C642CFA79E3}"/>
              </a:ext>
            </a:extLst>
          </p:cNvPr>
          <p:cNvSpPr>
            <a:spLocks noGrp="1"/>
          </p:cNvSpPr>
          <p:nvPr>
            <p:ph idx="1"/>
          </p:nvPr>
        </p:nvSpPr>
        <p:spPr/>
        <p:txBody>
          <a:bodyPr/>
          <a:lstStyle/>
          <a:p>
            <a:endParaRPr lang="en-VN"/>
          </a:p>
        </p:txBody>
      </p:sp>
    </p:spTree>
    <p:extLst>
      <p:ext uri="{BB962C8B-B14F-4D97-AF65-F5344CB8AC3E}">
        <p14:creationId xmlns:p14="http://schemas.microsoft.com/office/powerpoint/2010/main" val="4083285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B703A-12BD-A5E5-1908-C09C2B9573B4}"/>
              </a:ext>
            </a:extLst>
          </p:cNvPr>
          <p:cNvSpPr>
            <a:spLocks noGrp="1"/>
          </p:cNvSpPr>
          <p:nvPr>
            <p:ph type="title"/>
          </p:nvPr>
        </p:nvSpPr>
        <p:spPr/>
        <p:txBody>
          <a:bodyPr/>
          <a:lstStyle/>
          <a:p>
            <a:endParaRPr lang="en-VN"/>
          </a:p>
        </p:txBody>
      </p:sp>
      <p:pic>
        <p:nvPicPr>
          <p:cNvPr id="5" name="Content Placeholder 4" descr="A screenshot of a book&#10;&#10;Description automatically generated">
            <a:extLst>
              <a:ext uri="{FF2B5EF4-FFF2-40B4-BE49-F238E27FC236}">
                <a16:creationId xmlns:a16="http://schemas.microsoft.com/office/drawing/2014/main" id="{A39779F1-9DE6-B2DA-ED7C-8EE7268C2B65}"/>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61954" t="47672" r="7499" b="12694"/>
          <a:stretch/>
        </p:blipFill>
        <p:spPr>
          <a:xfrm>
            <a:off x="10560935" y="2313383"/>
            <a:ext cx="7269865" cy="6411517"/>
          </a:xfrm>
        </p:spPr>
      </p:pic>
      <p:pic>
        <p:nvPicPr>
          <p:cNvPr id="6" name="Content Placeholder 4">
            <a:extLst>
              <a:ext uri="{FF2B5EF4-FFF2-40B4-BE49-F238E27FC236}">
                <a16:creationId xmlns:a16="http://schemas.microsoft.com/office/drawing/2014/main" id="{F5B00FC0-CD26-DE41-E568-2518447FF482}"/>
              </a:ext>
            </a:extLst>
          </p:cNvPr>
          <p:cNvPicPr>
            <a:picLocks noChangeAspect="1"/>
          </p:cNvPicPr>
          <p:nvPr/>
        </p:nvPicPr>
        <p:blipFill rotWithShape="1">
          <a:blip r:embed="rId3">
            <a:extLst>
              <a:ext uri="{28A0092B-C50C-407E-A947-70E740481C1C}">
                <a14:useLocalDpi xmlns:a14="http://schemas.microsoft.com/office/drawing/2010/main" val="0"/>
              </a:ext>
            </a:extLst>
          </a:blip>
          <a:srcRect l="5350" t="8752" r="51176" b="7777"/>
          <a:stretch/>
        </p:blipFill>
        <p:spPr>
          <a:xfrm>
            <a:off x="1976773" y="101119"/>
            <a:ext cx="8610600" cy="10185881"/>
          </a:xfrm>
          <a:prstGeom prst="rect">
            <a:avLst/>
          </a:prstGeom>
        </p:spPr>
      </p:pic>
    </p:spTree>
    <p:extLst>
      <p:ext uri="{BB962C8B-B14F-4D97-AF65-F5344CB8AC3E}">
        <p14:creationId xmlns:p14="http://schemas.microsoft.com/office/powerpoint/2010/main" val="502363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3E5E0"/>
        </a:solidFill>
        <a:effectLst/>
      </p:bgPr>
    </p:bg>
    <p:spTree>
      <p:nvGrpSpPr>
        <p:cNvPr id="1" name=""/>
        <p:cNvGrpSpPr/>
        <p:nvPr/>
      </p:nvGrpSpPr>
      <p:grpSpPr>
        <a:xfrm>
          <a:off x="0" y="0"/>
          <a:ext cx="0" cy="0"/>
          <a:chOff x="0" y="0"/>
          <a:chExt cx="0" cy="0"/>
        </a:xfrm>
      </p:grpSpPr>
      <p:sp>
        <p:nvSpPr>
          <p:cNvPr id="37" name="Title 36">
            <a:extLst>
              <a:ext uri="{FF2B5EF4-FFF2-40B4-BE49-F238E27FC236}">
                <a16:creationId xmlns:a16="http://schemas.microsoft.com/office/drawing/2014/main" id="{17FCC119-0D00-15A2-E52F-DB064C51269C}"/>
              </a:ext>
            </a:extLst>
          </p:cNvPr>
          <p:cNvSpPr>
            <a:spLocks noGrp="1"/>
          </p:cNvSpPr>
          <p:nvPr>
            <p:ph type="title"/>
          </p:nvPr>
        </p:nvSpPr>
        <p:spPr/>
        <p:txBody>
          <a:bodyPr/>
          <a:lstStyle/>
          <a:p>
            <a:r>
              <a:rPr lang="en-US" dirty="0"/>
              <a:t>Search engine marketing</a:t>
            </a:r>
            <a:endParaRPr lang="en-VN"/>
          </a:p>
        </p:txBody>
      </p:sp>
      <p:sp>
        <p:nvSpPr>
          <p:cNvPr id="38" name="Content Placeholder 37">
            <a:extLst>
              <a:ext uri="{FF2B5EF4-FFF2-40B4-BE49-F238E27FC236}">
                <a16:creationId xmlns:a16="http://schemas.microsoft.com/office/drawing/2014/main" id="{BE8209B3-445B-1FF5-B973-B9DFB84296A4}"/>
              </a:ext>
            </a:extLst>
          </p:cNvPr>
          <p:cNvSpPr>
            <a:spLocks noGrp="1"/>
          </p:cNvSpPr>
          <p:nvPr>
            <p:ph idx="1"/>
          </p:nvPr>
        </p:nvSpPr>
        <p:spPr>
          <a:xfrm>
            <a:off x="2008150" y="2402094"/>
            <a:ext cx="15773399" cy="7400558"/>
          </a:xfrm>
        </p:spPr>
        <p:txBody>
          <a:bodyPr>
            <a:normAutofit/>
          </a:bodyPr>
          <a:lstStyle/>
          <a:p>
            <a:pPr marL="457200" indent="-457200"/>
            <a:r>
              <a:rPr lang="en-US" sz="2800"/>
              <a:t>Search engine marketing (SEM): Promoting an organization through search engines to meet its objectives by delivering relevant content in the search listings for searchers and encouraging them to click through to a destination site. </a:t>
            </a:r>
          </a:p>
          <a:p>
            <a:pPr marL="457200" indent="-457200"/>
            <a:r>
              <a:rPr lang="en-US" sz="2800"/>
              <a:t>The two key techniques of SEM:</a:t>
            </a:r>
          </a:p>
          <a:p>
            <a:pPr marL="1215900" lvl="1" indent="-457200">
              <a:buFont typeface="Arial" panose="020B0604020202020204" pitchFamily="34" charset="0"/>
              <a:buChar char="•"/>
            </a:pPr>
            <a:r>
              <a:rPr lang="en-US" sz="2400"/>
              <a:t>Search engine optimization (SEO) to improve results from the natural listings </a:t>
            </a:r>
          </a:p>
          <a:p>
            <a:pPr marL="1215900" lvl="1" indent="-457200">
              <a:buFont typeface="Arial" panose="020B0604020202020204" pitchFamily="34" charset="0"/>
              <a:buChar char="•"/>
            </a:pPr>
            <a:r>
              <a:rPr lang="en-US" sz="2400"/>
              <a:t>Paid search marketing to deliver results from the sponsored listings within the search engines. </a:t>
            </a:r>
            <a:endParaRPr lang="en-US" sz="2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77994E6C-AAA5-975F-8EAA-0906CBA0B22A}"/>
              </a:ext>
            </a:extLst>
          </p:cNvPr>
          <p:cNvSpPr>
            <a:spLocks noGrp="1"/>
          </p:cNvSpPr>
          <p:nvPr>
            <p:ph type="title"/>
          </p:nvPr>
        </p:nvSpPr>
        <p:spPr>
          <a:xfrm>
            <a:off x="1872618" y="207045"/>
            <a:ext cx="11462382" cy="1431255"/>
          </a:xfrm>
        </p:spPr>
        <p:txBody>
          <a:bodyPr anchor="b">
            <a:normAutofit/>
          </a:bodyPr>
          <a:lstStyle/>
          <a:p>
            <a:r>
              <a:rPr lang="en-US" sz="4800">
                <a:latin typeface=""/>
              </a:rPr>
              <a:t>Search Engine Optimization - SEO</a:t>
            </a:r>
            <a:endParaRPr lang="en-VN" sz="4800"/>
          </a:p>
        </p:txBody>
      </p:sp>
      <p:sp>
        <p:nvSpPr>
          <p:cNvPr id="21" name="Content Placeholder 20">
            <a:extLst>
              <a:ext uri="{FF2B5EF4-FFF2-40B4-BE49-F238E27FC236}">
                <a16:creationId xmlns:a16="http://schemas.microsoft.com/office/drawing/2014/main" id="{48A89193-E5FA-8901-C245-E9FBF369CACF}"/>
              </a:ext>
            </a:extLst>
          </p:cNvPr>
          <p:cNvSpPr>
            <a:spLocks noGrp="1"/>
          </p:cNvSpPr>
          <p:nvPr>
            <p:ph idx="1"/>
          </p:nvPr>
        </p:nvSpPr>
        <p:spPr>
          <a:xfrm>
            <a:off x="1872618" y="2383360"/>
            <a:ext cx="8639410" cy="7408340"/>
          </a:xfrm>
        </p:spPr>
        <p:txBody>
          <a:bodyPr anchor="t">
            <a:normAutofit/>
          </a:bodyPr>
          <a:lstStyle/>
          <a:p>
            <a:pPr marL="342900" indent="-342900">
              <a:lnSpc>
                <a:spcPct val="100000"/>
              </a:lnSpc>
            </a:pPr>
            <a:r>
              <a:rPr lang="en-VN" sz="2800" b="1"/>
              <a:t>Definition:</a:t>
            </a:r>
            <a:r>
              <a:rPr lang="en-VN" sz="2800"/>
              <a:t> SEO  </a:t>
            </a:r>
            <a:r>
              <a:rPr lang="en-US" sz="2800">
                <a:effectLst/>
              </a:rPr>
              <a:t>or ‘organic search’ involves achieving the highest position or ranking practical in the </a:t>
            </a:r>
            <a:r>
              <a:rPr lang="en-US" sz="2800" b="1" i="1">
                <a:effectLst/>
              </a:rPr>
              <a:t>natural or organic listings</a:t>
            </a:r>
            <a:r>
              <a:rPr lang="en-US" sz="2800">
                <a:effectLst/>
              </a:rPr>
              <a:t>, below the ads on the </a:t>
            </a:r>
            <a:r>
              <a:rPr lang="en-US" sz="2800" b="1" i="1">
                <a:effectLst/>
              </a:rPr>
              <a:t>search engine results pages (SERPs</a:t>
            </a:r>
            <a:r>
              <a:rPr lang="en-US" sz="2800" b="1">
                <a:effectLst/>
              </a:rPr>
              <a:t>) </a:t>
            </a:r>
            <a:r>
              <a:rPr lang="en-US" sz="2800">
                <a:effectLst/>
              </a:rPr>
              <a:t>across a range of specific combinations of keywords (or keyphrases) entered by search engine users. </a:t>
            </a:r>
            <a:endParaRPr lang="en-US" sz="2800"/>
          </a:p>
          <a:p>
            <a:pPr marL="342900" indent="-342900">
              <a:lnSpc>
                <a:spcPct val="100000"/>
              </a:lnSpc>
            </a:pPr>
            <a:r>
              <a:rPr lang="en-US" sz="2800">
                <a:effectLst/>
              </a:rPr>
              <a:t>2 most important factors for good ranking positions in all the main SE:</a:t>
            </a:r>
          </a:p>
          <a:p>
            <a:pPr lvl="1">
              <a:lnSpc>
                <a:spcPct val="100000"/>
              </a:lnSpc>
              <a:buFont typeface="Arial" panose="020B0604020202020204" pitchFamily="34" charset="0"/>
              <a:buChar char="•"/>
            </a:pPr>
            <a:r>
              <a:rPr lang="en-US" sz="2800">
                <a:effectLst/>
              </a:rPr>
              <a:t>Matching between web page copy and the key phrases searched: </a:t>
            </a:r>
            <a:r>
              <a:rPr lang="en-US" sz="2800" b="1" i="1">
                <a:effectLst/>
              </a:rPr>
              <a:t>on-page optimization</a:t>
            </a:r>
          </a:p>
          <a:p>
            <a:pPr lvl="1">
              <a:lnSpc>
                <a:spcPct val="100000"/>
              </a:lnSpc>
              <a:buFont typeface="Arial" panose="020B0604020202020204" pitchFamily="34" charset="0"/>
              <a:buChar char="•"/>
            </a:pPr>
            <a:r>
              <a:rPr lang="en-US" sz="2800">
                <a:effectLst/>
              </a:rPr>
              <a:t>Links into the page (inbound or backlinks):  </a:t>
            </a:r>
            <a:r>
              <a:rPr lang="en-US" sz="2800" b="1" i="1">
                <a:effectLst/>
              </a:rPr>
              <a:t>external link building (off-page optimization)</a:t>
            </a:r>
            <a:r>
              <a:rPr lang="en-US" sz="2800" i="1">
                <a:effectLst/>
              </a:rPr>
              <a:t> </a:t>
            </a:r>
            <a:r>
              <a:rPr lang="en-US" sz="2800">
                <a:effectLst/>
              </a:rPr>
              <a:t>and</a:t>
            </a:r>
            <a:r>
              <a:rPr lang="en-US" sz="2800" i="1">
                <a:effectLst/>
              </a:rPr>
              <a:t> </a:t>
            </a:r>
            <a:r>
              <a:rPr lang="en-US" sz="2800" b="1" i="1">
                <a:effectLst/>
              </a:rPr>
              <a:t>internal link architecture</a:t>
            </a:r>
            <a:endParaRPr lang="en-US" sz="2800"/>
          </a:p>
          <a:p>
            <a:pPr>
              <a:lnSpc>
                <a:spcPct val="90000"/>
              </a:lnSpc>
            </a:pPr>
            <a:endParaRPr lang="en-VN" sz="2800"/>
          </a:p>
        </p:txBody>
      </p:sp>
      <p:pic>
        <p:nvPicPr>
          <p:cNvPr id="23" name="Picture 22" descr="A screenshot of a computer&#10;&#10;Description automatically generated">
            <a:extLst>
              <a:ext uri="{FF2B5EF4-FFF2-40B4-BE49-F238E27FC236}">
                <a16:creationId xmlns:a16="http://schemas.microsoft.com/office/drawing/2014/main" id="{33D2C3B8-61E5-C78E-819A-31FD1DFE1582}"/>
              </a:ext>
            </a:extLst>
          </p:cNvPr>
          <p:cNvPicPr>
            <a:picLocks noChangeAspect="1"/>
          </p:cNvPicPr>
          <p:nvPr/>
        </p:nvPicPr>
        <p:blipFill rotWithShape="1">
          <a:blip r:embed="rId3">
            <a:extLst>
              <a:ext uri="{28A0092B-C50C-407E-A947-70E740481C1C}">
                <a14:useLocalDpi xmlns:a14="http://schemas.microsoft.com/office/drawing/2010/main" val="0"/>
              </a:ext>
            </a:extLst>
          </a:blip>
          <a:srcRect l="17578" t="21888" r="40265" b="22259"/>
          <a:stretch/>
        </p:blipFill>
        <p:spPr>
          <a:xfrm>
            <a:off x="10512028" y="2628900"/>
            <a:ext cx="7540817" cy="6493940"/>
          </a:xfrm>
          <a:prstGeom prst="rect">
            <a:avLst/>
          </a:prstGeom>
        </p:spPr>
      </p:pic>
      <p:grpSp>
        <p:nvGrpSpPr>
          <p:cNvPr id="28" name="Group 27">
            <a:extLst>
              <a:ext uri="{FF2B5EF4-FFF2-40B4-BE49-F238E27FC236}">
                <a16:creationId xmlns:a16="http://schemas.microsoft.com/office/drawing/2014/main" id="{C54A2A4D-19EF-3552-F383-6AD9587C8AF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102957" y="0"/>
            <a:ext cx="185043" cy="10287000"/>
            <a:chOff x="12068638" y="0"/>
            <a:chExt cx="123362" cy="6858000"/>
          </a:xfrm>
        </p:grpSpPr>
        <p:sp>
          <p:nvSpPr>
            <p:cNvPr id="29" name="Rectangle 28">
              <a:extLst>
                <a:ext uri="{FF2B5EF4-FFF2-40B4-BE49-F238E27FC236}">
                  <a16:creationId xmlns:a16="http://schemas.microsoft.com/office/drawing/2014/main" id="{A9208F0F-2734-3945-8FD0-EEB19CF41A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62CFF5D9-43B9-9D58-6F3F-25041716D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2">
            <a:extLst>
              <a:ext uri="{FF2B5EF4-FFF2-40B4-BE49-F238E27FC236}">
                <a16:creationId xmlns:a16="http://schemas.microsoft.com/office/drawing/2014/main" id="{03136AEE-3BA8-040D-858A-F44DCF8C3261}"/>
              </a:ext>
            </a:extLst>
          </p:cNvPr>
          <p:cNvSpPr txBox="1">
            <a:spLocks/>
          </p:cNvSpPr>
          <p:nvPr/>
        </p:nvSpPr>
        <p:spPr>
          <a:xfrm>
            <a:off x="2012632" y="2324100"/>
            <a:ext cx="6801675" cy="6114047"/>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b="1">
                <a:effectLst/>
                <a:latin typeface="Source Sans Pro" panose="020B0503030403020204" pitchFamily="34" charset="0"/>
                <a:ea typeface="Source Sans Pro" panose="020B0503030403020204" pitchFamily="34" charset="0"/>
              </a:rPr>
              <a:t>Advantages</a:t>
            </a:r>
            <a:endParaRPr lang="en-US" sz="2800">
              <a:latin typeface="Source Sans Pro" panose="020B0503030403020204" pitchFamily="34" charset="0"/>
              <a:ea typeface="Source Sans Pro" panose="020B0503030403020204" pitchFamily="34" charset="0"/>
            </a:endParaRPr>
          </a:p>
          <a:p>
            <a:pPr fontAlgn="auto">
              <a:buFont typeface="Arial" panose="020B0604020202020204" pitchFamily="34" charset="0"/>
              <a:buChar char="•"/>
            </a:pPr>
            <a:r>
              <a:rPr lang="en-US" sz="2400" b="1">
                <a:effectLst/>
                <a:latin typeface="Source Sans Pro" panose="020B0503030403020204" pitchFamily="34" charset="0"/>
                <a:ea typeface="Source Sans Pro" panose="020B0503030403020204" pitchFamily="34" charset="0"/>
              </a:rPr>
              <a:t>Significant traffic driver: </a:t>
            </a:r>
            <a:r>
              <a:rPr lang="en-US" sz="2400">
                <a:effectLst/>
                <a:latin typeface="Source Sans Pro" panose="020B0503030403020204" pitchFamily="34" charset="0"/>
                <a:ea typeface="Source Sans Pro" panose="020B0503030403020204" pitchFamily="34" charset="0"/>
              </a:rPr>
              <a:t>can attract a significant proportion of visitors to the site </a:t>
            </a:r>
            <a:endParaRPr lang="en-US" sz="2400" b="1">
              <a:effectLst/>
              <a:latin typeface="Source Sans Pro" panose="020B0503030403020204" pitchFamily="34" charset="0"/>
              <a:ea typeface="Source Sans Pro" panose="020B0503030403020204" pitchFamily="34" charset="0"/>
            </a:endParaRPr>
          </a:p>
          <a:p>
            <a:pPr fontAlgn="auto">
              <a:buFont typeface="Arial" panose="020B0604020202020204" pitchFamily="34" charset="0"/>
              <a:buChar char="•"/>
            </a:pPr>
            <a:r>
              <a:rPr lang="en-US" sz="2400" b="1">
                <a:effectLst/>
                <a:latin typeface="Source Sans Pro" panose="020B0503030403020204" pitchFamily="34" charset="0"/>
                <a:ea typeface="Source Sans Pro" panose="020B0503030403020204" pitchFamily="34" charset="0"/>
              </a:rPr>
              <a:t>Highly targeted: </a:t>
            </a:r>
            <a:r>
              <a:rPr lang="en-US" sz="2400">
                <a:effectLst/>
                <a:latin typeface="Source Sans Pro" panose="020B0503030403020204" pitchFamily="34" charset="0"/>
                <a:ea typeface="Source Sans Pro" panose="020B0503030403020204" pitchFamily="34" charset="0"/>
              </a:rPr>
              <a:t>a high intent to purchase</a:t>
            </a:r>
            <a:endParaRPr lang="en-US" sz="2400" b="1">
              <a:latin typeface="Source Sans Pro" panose="020B0503030403020204" pitchFamily="34" charset="0"/>
              <a:ea typeface="Source Sans Pro" panose="020B0503030403020204" pitchFamily="34" charset="0"/>
            </a:endParaRPr>
          </a:p>
          <a:p>
            <a:pPr fontAlgn="auto">
              <a:buFont typeface="Arial" panose="020B0604020202020204" pitchFamily="34" charset="0"/>
              <a:buChar char="•"/>
            </a:pPr>
            <a:r>
              <a:rPr lang="en-US" sz="2400" b="1">
                <a:effectLst/>
                <a:latin typeface="Source Sans Pro" panose="020B0503030403020204" pitchFamily="34" charset="0"/>
                <a:ea typeface="Source Sans Pro" panose="020B0503030403020204" pitchFamily="34" charset="0"/>
              </a:rPr>
              <a:t>Potentially low-cost visitors: </a:t>
            </a:r>
            <a:r>
              <a:rPr lang="en-US" sz="2400">
                <a:effectLst/>
                <a:latin typeface="Source Sans Pro" panose="020B0503030403020204" pitchFamily="34" charset="0"/>
                <a:ea typeface="Source Sans Pro" panose="020B0503030403020204" pitchFamily="34" charset="0"/>
              </a:rPr>
              <a:t>no media costs for ad display or click-through; Costs arise solely from the optimi z ation process.</a:t>
            </a:r>
            <a:endParaRPr lang="en-US" sz="2400">
              <a:latin typeface="Source Sans Pro" panose="020B0503030403020204" pitchFamily="34" charset="0"/>
              <a:ea typeface="Source Sans Pro" panose="020B0503030403020204" pitchFamily="34" charset="0"/>
            </a:endParaRPr>
          </a:p>
          <a:p>
            <a:pPr fontAlgn="auto">
              <a:buFont typeface="Arial" panose="020B0604020202020204" pitchFamily="34" charset="0"/>
              <a:buChar char="•"/>
            </a:pPr>
            <a:r>
              <a:rPr lang="en-US" sz="2400" b="1">
                <a:effectLst/>
                <a:latin typeface="Source Sans Pro" panose="020B0503030403020204" pitchFamily="34" charset="0"/>
                <a:ea typeface="Source Sans Pro" panose="020B0503030403020204" pitchFamily="34" charset="0"/>
              </a:rPr>
              <a:t>Dynamic: </a:t>
            </a:r>
            <a:r>
              <a:rPr lang="en-US" sz="2400">
                <a:effectLst/>
                <a:latin typeface="Source Sans Pro" panose="020B0503030403020204" pitchFamily="34" charset="0"/>
                <a:ea typeface="Source Sans Pro" panose="020B0503030403020204" pitchFamily="34" charset="0"/>
              </a:rPr>
              <a:t>new content is included relatively quickly for the most popular pages of a site </a:t>
            </a:r>
          </a:p>
        </p:txBody>
      </p:sp>
      <p:sp>
        <p:nvSpPr>
          <p:cNvPr id="16" name="Content Placeholder 2">
            <a:extLst>
              <a:ext uri="{FF2B5EF4-FFF2-40B4-BE49-F238E27FC236}">
                <a16:creationId xmlns:a16="http://schemas.microsoft.com/office/drawing/2014/main" id="{C46514A3-3212-C07B-A9AC-8E7FE7D7E7AE}"/>
              </a:ext>
            </a:extLst>
          </p:cNvPr>
          <p:cNvSpPr txBox="1">
            <a:spLocks/>
          </p:cNvSpPr>
          <p:nvPr/>
        </p:nvSpPr>
        <p:spPr>
          <a:xfrm>
            <a:off x="9141941" y="2290197"/>
            <a:ext cx="8642032" cy="4906182"/>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800" b="1">
                <a:solidFill>
                  <a:schemeClr val="tx1"/>
                </a:solidFill>
                <a:effectLst/>
                <a:latin typeface="Source Sans Pro" panose="020B0503030403020204" pitchFamily="34" charset="0"/>
                <a:ea typeface="Source Sans Pro" panose="020B0503030403020204" pitchFamily="34" charset="0"/>
              </a:rPr>
              <a:t>Disadvantages</a:t>
            </a:r>
            <a:r>
              <a:rPr lang="en-US" b="1">
                <a:solidFill>
                  <a:schemeClr val="tx1"/>
                </a:solidFill>
                <a:effectLst/>
                <a:latin typeface="Source Sans Pro" panose="020B0503030403020204" pitchFamily="34" charset="0"/>
                <a:ea typeface="Source Sans Pro" panose="020B0503030403020204" pitchFamily="34" charset="0"/>
              </a:rPr>
              <a:t> </a:t>
            </a:r>
          </a:p>
          <a:p>
            <a:pPr marL="342900" indent="-342900" fontAlgn="auto">
              <a:buFont typeface="Arial" panose="020B0604020202020204" pitchFamily="34" charset="0"/>
              <a:buChar char="•"/>
            </a:pPr>
            <a:r>
              <a:rPr lang="en-US" b="1">
                <a:solidFill>
                  <a:schemeClr val="tx1"/>
                </a:solidFill>
                <a:effectLst/>
                <a:latin typeface="Source Sans Pro" panose="020B0503030403020204" pitchFamily="34" charset="0"/>
                <a:ea typeface="Source Sans Pro" panose="020B0503030403020204" pitchFamily="34" charset="0"/>
              </a:rPr>
              <a:t>Lack of predictability: </a:t>
            </a:r>
            <a:r>
              <a:rPr lang="en-US">
                <a:solidFill>
                  <a:schemeClr val="tx1"/>
                </a:solidFill>
                <a:effectLst/>
                <a:latin typeface="Source Sans Pro" panose="020B0503030403020204" pitchFamily="34" charset="0"/>
                <a:ea typeface="Source Sans Pro" panose="020B0503030403020204" pitchFamily="34" charset="0"/>
              </a:rPr>
              <a:t>it is difficult to predict results for a given investment and is highly competitive.</a:t>
            </a:r>
          </a:p>
          <a:p>
            <a:pPr marL="342900" indent="-342900" fontAlgn="auto">
              <a:buFont typeface="Arial" panose="020B0604020202020204" pitchFamily="34" charset="0"/>
              <a:buChar char="•"/>
            </a:pPr>
            <a:r>
              <a:rPr lang="en-US" b="1">
                <a:solidFill>
                  <a:schemeClr val="tx1"/>
                </a:solidFill>
                <a:effectLst/>
                <a:latin typeface="Source Sans Pro" panose="020B0503030403020204" pitchFamily="34" charset="0"/>
                <a:ea typeface="Source Sans Pro" panose="020B0503030403020204" pitchFamily="34" charset="0"/>
              </a:rPr>
              <a:t>Time for results to be implemented. </a:t>
            </a:r>
            <a:r>
              <a:rPr lang="en-US">
                <a:solidFill>
                  <a:schemeClr val="tx1"/>
                </a:solidFill>
                <a:effectLst/>
                <a:latin typeface="Source Sans Pro" panose="020B0503030403020204" pitchFamily="34" charset="0"/>
                <a:ea typeface="Source Sans Pro" panose="020B0503030403020204" pitchFamily="34" charset="0"/>
              </a:rPr>
              <a:t>The results from SEO may take months to be achieved, especially for new sites.</a:t>
            </a:r>
          </a:p>
          <a:p>
            <a:pPr marL="342900" indent="-342900" fontAlgn="auto">
              <a:buFont typeface="Arial" panose="020B0604020202020204" pitchFamily="34" charset="0"/>
              <a:buChar char="•"/>
            </a:pPr>
            <a:r>
              <a:rPr lang="en-US" b="1">
                <a:solidFill>
                  <a:schemeClr val="tx1"/>
                </a:solidFill>
                <a:effectLst/>
                <a:latin typeface="Source Sans Pro" panose="020B0503030403020204" pitchFamily="34" charset="0"/>
                <a:ea typeface="Source Sans Pro" panose="020B0503030403020204" pitchFamily="34" charset="0"/>
              </a:rPr>
              <a:t>Complexity and dynamic nature. </a:t>
            </a:r>
          </a:p>
          <a:p>
            <a:pPr lvl="1">
              <a:buFont typeface="Arial" panose="020B0604020202020204" pitchFamily="34" charset="0"/>
              <a:buChar char="•"/>
            </a:pPr>
            <a:r>
              <a:rPr lang="en-US" sz="2200">
                <a:solidFill>
                  <a:schemeClr val="tx1"/>
                </a:solidFill>
                <a:effectLst/>
                <a:latin typeface="Source Sans Pro" panose="020B0503030403020204" pitchFamily="34" charset="0"/>
                <a:ea typeface="Source Sans Pro" panose="020B0503030403020204" pitchFamily="34" charset="0"/>
              </a:rPr>
              <a:t>The search engines take hundreds of factors into account</a:t>
            </a:r>
          </a:p>
          <a:p>
            <a:pPr lvl="1">
              <a:buFont typeface="Arial" panose="020B0604020202020204" pitchFamily="34" charset="0"/>
              <a:buChar char="•"/>
            </a:pPr>
            <a:r>
              <a:rPr lang="en-US" sz="2200">
                <a:solidFill>
                  <a:schemeClr val="tx1"/>
                </a:solidFill>
                <a:effectLst/>
                <a:latin typeface="Source Sans Pro" panose="020B0503030403020204" pitchFamily="34" charset="0"/>
                <a:ea typeface="Source Sans Pro" panose="020B0503030403020204" pitchFamily="34" charset="0"/>
              </a:rPr>
              <a:t>The relative weightings are not published, so there is not a direct correlation between marketing action and results – ‘it is more of an art than a science’; </a:t>
            </a:r>
          </a:p>
          <a:p>
            <a:pPr lvl="1">
              <a:buFont typeface="Arial" panose="020B0604020202020204" pitchFamily="34" charset="0"/>
              <a:buChar char="•"/>
            </a:pPr>
            <a:r>
              <a:rPr lang="en-US" sz="2200">
                <a:solidFill>
                  <a:schemeClr val="tx1"/>
                </a:solidFill>
                <a:effectLst/>
                <a:latin typeface="Source Sans Pro" panose="020B0503030403020204" pitchFamily="34" charset="0"/>
                <a:ea typeface="Source Sans Pro" panose="020B0503030403020204" pitchFamily="34" charset="0"/>
              </a:rPr>
              <a:t>The ranking factors change through time.</a:t>
            </a:r>
          </a:p>
          <a:p>
            <a:pPr marL="342900" indent="-342900" fontAlgn="auto">
              <a:buFont typeface="Arial" panose="020B0604020202020204" pitchFamily="34" charset="0"/>
              <a:buChar char="•"/>
            </a:pPr>
            <a:r>
              <a:rPr lang="en-US" b="1">
                <a:solidFill>
                  <a:schemeClr val="tx1"/>
                </a:solidFill>
                <a:effectLst/>
                <a:latin typeface="Source Sans Pro" panose="020B0503030403020204" pitchFamily="34" charset="0"/>
                <a:ea typeface="Source Sans Pro" panose="020B0503030403020204" pitchFamily="34" charset="0"/>
              </a:rPr>
              <a:t>Ongoing investment. </a:t>
            </a:r>
            <a:r>
              <a:rPr lang="en-US">
                <a:solidFill>
                  <a:schemeClr val="tx1"/>
                </a:solidFill>
                <a:effectLst/>
                <a:latin typeface="Source Sans Pro" panose="020B0503030403020204" pitchFamily="34" charset="0"/>
                <a:ea typeface="Source Sans Pro" panose="020B0503030403020204" pitchFamily="34" charset="0"/>
              </a:rPr>
              <a:t>Investment is needed to continue to develop new content and generate new links.</a:t>
            </a:r>
          </a:p>
          <a:p>
            <a:pPr marL="342900" indent="-342900" fontAlgn="auto">
              <a:buFont typeface="Arial" panose="020B0604020202020204" pitchFamily="34" charset="0"/>
              <a:buChar char="•"/>
            </a:pPr>
            <a:r>
              <a:rPr lang="en-US" b="1">
                <a:solidFill>
                  <a:schemeClr val="tx1"/>
                </a:solidFill>
                <a:effectLst/>
                <a:latin typeface="Source Sans Pro" panose="020B0503030403020204" pitchFamily="34" charset="0"/>
                <a:ea typeface="Source Sans Pro" panose="020B0503030403020204" pitchFamily="34" charset="0"/>
              </a:rPr>
              <a:t>Poor for developing awareness in comparison with other media channels. </a:t>
            </a:r>
            <a:r>
              <a:rPr lang="en-US">
                <a:solidFill>
                  <a:schemeClr val="tx1"/>
                </a:solidFill>
                <a:effectLst/>
                <a:latin typeface="Source Sans Pro" panose="020B0503030403020204" pitchFamily="34" charset="0"/>
                <a:ea typeface="Source Sans Pro" panose="020B0503030403020204" pitchFamily="34" charset="0"/>
              </a:rPr>
              <a:t>Searchers already have to be familiar with a brand or service to find it? </a:t>
            </a:r>
          </a:p>
        </p:txBody>
      </p:sp>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a:xfrm>
            <a:off x="2012632" y="509001"/>
            <a:ext cx="15773400" cy="1582458"/>
          </a:xfrm>
        </p:spPr>
        <p:txBody>
          <a:bodyPr/>
          <a:lstStyle/>
          <a:p>
            <a:r>
              <a:rPr lang="en-US" sz="6000" dirty="0" err="1">
                <a:latin typeface=""/>
              </a:rPr>
              <a:t>Search Engine Optimization -</a:t>
            </a:r>
            <a:r>
              <a:rPr lang="en-US" sz="6000" dirty="0">
                <a:latin typeface=""/>
              </a:rPr>
              <a:t> SEO</a:t>
            </a:r>
            <a:endParaRPr lang="en-VN"/>
          </a:p>
        </p:txBody>
      </p:sp>
    </p:spTree>
    <p:extLst>
      <p:ext uri="{BB962C8B-B14F-4D97-AF65-F5344CB8AC3E}">
        <p14:creationId xmlns:p14="http://schemas.microsoft.com/office/powerpoint/2010/main" val="3041331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8">
            <a:extLst>
              <a:ext uri="{FF2B5EF4-FFF2-40B4-BE49-F238E27FC236}">
                <a16:creationId xmlns:a16="http://schemas.microsoft.com/office/drawing/2014/main" id="{77C1B374-ECF5-0A83-91C2-935A89E5FE44}"/>
              </a:ext>
            </a:extLst>
          </p:cNvPr>
          <p:cNvSpPr>
            <a:spLocks noGrp="1"/>
          </p:cNvSpPr>
          <p:nvPr>
            <p:ph type="title"/>
          </p:nvPr>
        </p:nvSpPr>
        <p:spPr/>
        <p:txBody>
          <a:bodyPr/>
          <a:lstStyle/>
          <a:p>
            <a:r>
              <a:rPr lang="en-US" sz="6000" dirty="0" err="1">
                <a:latin typeface=""/>
              </a:rPr>
              <a:t>Search Engine Optimization -</a:t>
            </a:r>
            <a:r>
              <a:rPr lang="en-US" sz="6000" dirty="0">
                <a:latin typeface=""/>
              </a:rPr>
              <a:t> SEO</a:t>
            </a:r>
            <a:endParaRPr lang="en-VN"/>
          </a:p>
        </p:txBody>
      </p:sp>
      <p:sp>
        <p:nvSpPr>
          <p:cNvPr id="2" name="Content Placeholder 1">
            <a:extLst>
              <a:ext uri="{FF2B5EF4-FFF2-40B4-BE49-F238E27FC236}">
                <a16:creationId xmlns:a16="http://schemas.microsoft.com/office/drawing/2014/main" id="{36E3E99E-24AB-1EC6-28FD-7DFC3F0A9B32}"/>
              </a:ext>
            </a:extLst>
          </p:cNvPr>
          <p:cNvSpPr>
            <a:spLocks noGrp="1"/>
          </p:cNvSpPr>
          <p:nvPr>
            <p:ph idx="1"/>
          </p:nvPr>
        </p:nvSpPr>
        <p:spPr/>
        <p:txBody>
          <a:bodyPr>
            <a:normAutofit/>
          </a:bodyPr>
          <a:lstStyle/>
          <a:p>
            <a:pPr marL="0" indent="0">
              <a:buNone/>
            </a:pPr>
            <a:r>
              <a:rPr lang="en-US" sz="2800" b="1">
                <a:effectLst/>
              </a:rPr>
              <a:t>Best practice in planning and managing SEO </a:t>
            </a:r>
          </a:p>
          <a:p>
            <a:pPr marL="342900" indent="-342900">
              <a:buFont typeface="Arial" panose="020B0604020202020204" pitchFamily="34" charset="0"/>
              <a:buChar char="•"/>
            </a:pPr>
            <a:r>
              <a:rPr lang="en-US" sz="2400">
                <a:effectLst/>
              </a:rPr>
              <a:t>Search engine registration </a:t>
            </a:r>
            <a:endParaRPr lang="en-US" sz="2400"/>
          </a:p>
          <a:p>
            <a:pPr marL="342900" indent="-342900">
              <a:buFont typeface="Arial" panose="020B0604020202020204" pitchFamily="34" charset="0"/>
              <a:buChar char="•"/>
            </a:pPr>
            <a:r>
              <a:rPr lang="en-US" sz="2400">
                <a:effectLst/>
              </a:rPr>
              <a:t>Index inclusion </a:t>
            </a:r>
            <a:endParaRPr lang="en-US" sz="2400"/>
          </a:p>
          <a:p>
            <a:pPr marL="342900" indent="-342900">
              <a:buFont typeface="Arial" panose="020B0604020202020204" pitchFamily="34" charset="0"/>
              <a:buChar char="•"/>
            </a:pPr>
            <a:r>
              <a:rPr lang="en-US" sz="2400">
                <a:effectLst/>
              </a:rPr>
              <a:t>Keyphrase analysis </a:t>
            </a:r>
            <a:endParaRPr lang="en-US" sz="2400"/>
          </a:p>
          <a:p>
            <a:pPr marL="342900" indent="-342900">
              <a:buFont typeface="Arial" panose="020B0604020202020204" pitchFamily="34" charset="0"/>
              <a:buChar char="•"/>
            </a:pPr>
            <a:r>
              <a:rPr lang="en-US" sz="2400">
                <a:effectLst/>
              </a:rPr>
              <a:t>On-page optimization </a:t>
            </a:r>
            <a:endParaRPr lang="en-US" sz="2400"/>
          </a:p>
          <a:p>
            <a:pPr marL="342900" indent="-342900">
              <a:buFont typeface="Arial" panose="020B0604020202020204" pitchFamily="34" charset="0"/>
              <a:buChar char="•"/>
            </a:pPr>
            <a:r>
              <a:rPr lang="en-US" sz="2400">
                <a:effectLst/>
              </a:rPr>
              <a:t>External linking </a:t>
            </a:r>
            <a:endParaRPr lang="en-US" sz="2400"/>
          </a:p>
          <a:p>
            <a:pPr marL="342900" indent="-342900">
              <a:buFont typeface="Arial" panose="020B0604020202020204" pitchFamily="34" charset="0"/>
              <a:buChar char="•"/>
            </a:pPr>
            <a:r>
              <a:rPr lang="en-US" sz="2400">
                <a:effectLst/>
              </a:rPr>
              <a:t>SEO for mobile devices </a:t>
            </a:r>
          </a:p>
          <a:p>
            <a:pPr marL="0" indent="0">
              <a:buNone/>
            </a:pPr>
            <a:endParaRPr lang="en-US" sz="2400">
              <a:effectLst/>
            </a:endParaRPr>
          </a:p>
        </p:txBody>
      </p:sp>
    </p:spTree>
    <p:extLst>
      <p:ext uri="{BB962C8B-B14F-4D97-AF65-F5344CB8AC3E}">
        <p14:creationId xmlns:p14="http://schemas.microsoft.com/office/powerpoint/2010/main" val="22380895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5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540929A909BFB49842988E9DBC44210" ma:contentTypeVersion="8" ma:contentTypeDescription="Create a new document." ma:contentTypeScope="" ma:versionID="8d187a6e11ef686f540007c95fd02615">
  <xsd:schema xmlns:xsd="http://www.w3.org/2001/XMLSchema" xmlns:xs="http://www.w3.org/2001/XMLSchema" xmlns:p="http://schemas.microsoft.com/office/2006/metadata/properties" xmlns:ns2="5c4ff63a-2087-458c-8754-9c827ff57039" targetNamespace="http://schemas.microsoft.com/office/2006/metadata/properties" ma:root="true" ma:fieldsID="20dc062ad4f35c89a896c19db6c2bf8c" ns2:_="">
    <xsd:import namespace="5c4ff63a-2087-458c-8754-9c827ff5703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c4ff63a-2087-458c-8754-9c827ff5703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E04DE09-118B-4B66-967C-F0C6A1C8D32D}">
  <ds:schemaRefs>
    <ds:schemaRef ds:uri="http://schemas.microsoft.com/office/2006/documentManagement/types"/>
    <ds:schemaRef ds:uri="http://purl.org/dc/dcmitype/"/>
    <ds:schemaRef ds:uri="http://purl.org/dc/elements/1.1/"/>
    <ds:schemaRef ds:uri="http://schemas.microsoft.com/office/2006/metadata/properties"/>
    <ds:schemaRef ds:uri="http://purl.org/dc/terms/"/>
    <ds:schemaRef ds:uri="http://schemas.microsoft.com/office/infopath/2007/PartnerControls"/>
    <ds:schemaRef ds:uri="http://schemas.openxmlformats.org/package/2006/metadata/core-properties"/>
    <ds:schemaRef ds:uri="5c4ff63a-2087-458c-8754-9c827ff57039"/>
    <ds:schemaRef ds:uri="http://www.w3.org/XML/1998/namespace"/>
  </ds:schemaRefs>
</ds:datastoreItem>
</file>

<file path=customXml/itemProps2.xml><?xml version="1.0" encoding="utf-8"?>
<ds:datastoreItem xmlns:ds="http://schemas.openxmlformats.org/officeDocument/2006/customXml" ds:itemID="{C62D2D63-BDB7-40CC-8DC4-8FD53B7DE64E}">
  <ds:schemaRefs>
    <ds:schemaRef ds:uri="http://schemas.microsoft.com/sharepoint/v3/contenttype/forms"/>
  </ds:schemaRefs>
</ds:datastoreItem>
</file>

<file path=customXml/itemProps3.xml><?xml version="1.0" encoding="utf-8"?>
<ds:datastoreItem xmlns:ds="http://schemas.openxmlformats.org/officeDocument/2006/customXml" ds:itemID="{9425D475-1C30-4DDA-9D2D-853F7B26927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c4ff63a-2087-458c-8754-9c827ff5703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1606</TotalTime>
  <Words>15172</Words>
  <Application>Microsoft Macintosh PowerPoint</Application>
  <PresentationFormat>Custom</PresentationFormat>
  <Paragraphs>697</Paragraphs>
  <Slides>44</Slides>
  <Notes>39</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44</vt:i4>
      </vt:variant>
    </vt:vector>
  </HeadingPairs>
  <TitlesOfParts>
    <vt:vector size="61" baseType="lpstr">
      <vt:lpstr>Aptos</vt:lpstr>
      <vt:lpstr>Constantia</vt:lpstr>
      <vt:lpstr>HelveticaNeueLTW1G</vt:lpstr>
      <vt:lpstr>arial</vt:lpstr>
      <vt:lpstr>arial</vt:lpstr>
      <vt:lpstr>Palatino Linotype</vt:lpstr>
      <vt:lpstr>Calibri</vt:lpstr>
      <vt:lpstr>FrutigerLTStd</vt:lpstr>
      <vt:lpstr>SabonMTPro</vt:lpstr>
      <vt:lpstr>Wingdings</vt:lpstr>
      <vt:lpstr>PearsonMATHPRO02</vt:lpstr>
      <vt:lpstr>Poppins</vt:lpstr>
      <vt:lpstr>Montserrat</vt:lpstr>
      <vt:lpstr>MinionPro</vt:lpstr>
      <vt:lpstr>Source Sans Pro</vt:lpstr>
      <vt:lpstr>Office Theme</vt:lpstr>
      <vt:lpstr>5_Custom Design</vt:lpstr>
      <vt:lpstr>PowerPoint Presentation</vt:lpstr>
      <vt:lpstr>Learning objectives</vt:lpstr>
      <vt:lpstr>Chapter content</vt:lpstr>
      <vt:lpstr>PowerPoint Presentation</vt:lpstr>
      <vt:lpstr>PowerPoint Presentation</vt:lpstr>
      <vt:lpstr>Search engine marketing</vt:lpstr>
      <vt:lpstr>Search Engine Optimization - SEO</vt:lpstr>
      <vt:lpstr>Search Engine Optimization - SEO</vt:lpstr>
      <vt:lpstr>Search Engine Optimization - SEO</vt:lpstr>
      <vt:lpstr>Paid search marketing - PPC</vt:lpstr>
      <vt:lpstr>Paid search marketing - PPC </vt:lpstr>
      <vt:lpstr>Paid search marketing - PPC </vt:lpstr>
      <vt:lpstr>Paid search marketing - PPC </vt:lpstr>
      <vt:lpstr>Digital display advertising</vt:lpstr>
      <vt:lpstr>Digital display advertising</vt:lpstr>
      <vt:lpstr>Digital display advertising</vt:lpstr>
      <vt:lpstr>Digital display advertising</vt:lpstr>
      <vt:lpstr>Digital public relations and influencer relationship management</vt:lpstr>
      <vt:lpstr>Digital public relations</vt:lpstr>
      <vt:lpstr>Digital public relations</vt:lpstr>
      <vt:lpstr>Digital public relations and influencer relationship management</vt:lpstr>
      <vt:lpstr>PowerPoint Presentation</vt:lpstr>
      <vt:lpstr>Digital partnerships including affiliate marketing</vt:lpstr>
      <vt:lpstr>Affiliate marketing</vt:lpstr>
      <vt:lpstr>Affiliate marketing</vt:lpstr>
      <vt:lpstr>Affiliate marketing</vt:lpstr>
      <vt:lpstr>Online sponsorship</vt:lpstr>
      <vt:lpstr>Digital messaging including email marketing and mobile messaging</vt:lpstr>
      <vt:lpstr>Digital messaging including email marketing and mobile messaging</vt:lpstr>
      <vt:lpstr>Digital messaging including email marketing and mobile messaging</vt:lpstr>
      <vt:lpstr>Email marketing</vt:lpstr>
      <vt:lpstr>Email marketing</vt:lpstr>
      <vt:lpstr>Digital messaging including email marketing and mobile messaging</vt:lpstr>
      <vt:lpstr>Social media and viral marketing</vt:lpstr>
      <vt:lpstr>SMM – Social Media Marketing</vt:lpstr>
      <vt:lpstr>PowerPoint Presentation</vt:lpstr>
      <vt:lpstr>Viral marketing</vt:lpstr>
      <vt:lpstr>Most relevant terms</vt:lpstr>
      <vt:lpstr>Social media and viral marketing</vt:lpstr>
      <vt:lpstr>Social media and viral marketing</vt:lpstr>
      <vt:lpstr>PowerPoint Presentation</vt:lpstr>
      <vt:lpstr>Social media and viral marketing</vt:lpstr>
      <vt:lpstr>Chapter reference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1 - Tổng quan về Marketing</dc:title>
  <cp:lastModifiedBy>PhamTh</cp:lastModifiedBy>
  <cp:revision>53</cp:revision>
  <cp:lastPrinted>2024-05-05T15:06:07Z</cp:lastPrinted>
  <dcterms:created xsi:type="dcterms:W3CDTF">2006-08-16T00:00:00Z</dcterms:created>
  <dcterms:modified xsi:type="dcterms:W3CDTF">2024-05-09T14:35:10Z</dcterms:modified>
  <dc:identifier>DAFqNjDrXK0</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0x0101007540929A909BFB49842988E9DBC44210</vt:lpwstr>
  </property>
</Properties>
</file>

<file path=docProps/thumbnail.jpeg>
</file>